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Arial Black"/>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1CA28DB-D113-4CD6-897B-6749EAE3376D}">
  <a:tblStyle styleId="{91CA28DB-D113-4CD6-897B-6749EAE3376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ArialBlack-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935dcf8c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g1935dcf8c2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935dcf8c23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1935dcf8c23_0_3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8c6b27243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18c6b272438_0_1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a1846a60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a1846a60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945c807de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945c807de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90000"/>
              </a:lnSpc>
              <a:spcBef>
                <a:spcPts val="1000"/>
              </a:spcBef>
              <a:spcAft>
                <a:spcPts val="0"/>
              </a:spcAft>
              <a:buClr>
                <a:schemeClr val="dk1"/>
              </a:buClr>
              <a:buSzPts val="1200"/>
              <a:buChar char="●"/>
            </a:pPr>
            <a:r>
              <a:rPr lang="en" sz="1200">
                <a:solidFill>
                  <a:srgbClr val="595959"/>
                </a:solidFill>
              </a:rPr>
              <a:t>We chose LD50 because it's being used in the pharmaceutical business to assess the acute risks of tablets, especially when no other toxicity data is available.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935dcf8c23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1935dcf8c23_0_3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a1846a600f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a1846a600f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a1846a600f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a1846a600f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a1846a600f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a1846a600f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a1846a600f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a1846a600f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9a39af94ae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9a39af94ae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935dcf8c2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935dcf8c2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a1846a600f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a1846a600f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a1846a600f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a1846a600f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935dcf8c23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1935dcf8c23_0_3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a1846a600f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a1846a600f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98ed774c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98ed774c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a1846a600f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a1846a600f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a1846a600f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a1846a600f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9a39af94a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19a39af94ae_1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a1846a600f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a1846a600f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935dcf8c23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1935dcf8c23_0_3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935dcf8c2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g1935dcf8c23_0_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a1846a600f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a1846a600f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a1846a600f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a1846a600f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a1846a600f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a1846a600f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935dcf8c2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
        <p:nvSpPr>
          <p:cNvPr id="103" name="Google Shape;103;g1935dcf8c23_0_2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955f19dd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955f19dd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935dcf8c23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1935dcf8c23_0_3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935dcf8c23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g1935dcf8c23_0_4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98dc4ed06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198dc4ed06c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98dc4ed06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
        <p:nvSpPr>
          <p:cNvPr id="135" name="Google Shape;135;g198dc4ed06c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0" name="Shape 50"/>
        <p:cNvGrpSpPr/>
        <p:nvPr/>
      </p:nvGrpSpPr>
      <p:grpSpPr>
        <a:xfrm>
          <a:off x="0" y="0"/>
          <a:ext cx="0" cy="0"/>
          <a:chOff x="0" y="0"/>
          <a:chExt cx="0" cy="0"/>
        </a:xfrm>
      </p:grpSpPr>
      <p:sp>
        <p:nvSpPr>
          <p:cNvPr id="51" name="Google Shape;51;p13"/>
          <p:cNvSpPr txBox="1"/>
          <p:nvPr>
            <p:ph type="ctrTitle"/>
          </p:nvPr>
        </p:nvSpPr>
        <p:spPr>
          <a:xfrm>
            <a:off x="574334" y="2712338"/>
            <a:ext cx="5509200" cy="11310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990000"/>
              </a:buClr>
              <a:buSzPts val="2800"/>
              <a:buFont typeface="Arial Black"/>
              <a:buNone/>
              <a:defRPr sz="2800">
                <a:solidFill>
                  <a:srgbClr val="99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subTitle"/>
          </p:nvPr>
        </p:nvSpPr>
        <p:spPr>
          <a:xfrm>
            <a:off x="574334" y="3890396"/>
            <a:ext cx="5509200" cy="7503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000"/>
              </a:spcBef>
              <a:spcAft>
                <a:spcPts val="0"/>
              </a:spcAft>
              <a:buClr>
                <a:schemeClr val="dk1"/>
              </a:buClr>
              <a:buSzPts val="2000"/>
              <a:buNone/>
              <a:defRPr b="0" i="0" sz="2000">
                <a:solidFill>
                  <a:schemeClr val="dk1"/>
                </a:solidFill>
                <a:latin typeface="Arial"/>
                <a:ea typeface="Arial"/>
                <a:cs typeface="Arial"/>
                <a:sym typeface="Arial"/>
              </a:defRPr>
            </a:lvl1pPr>
            <a:lvl2pPr lvl="1" rtl="0" algn="l">
              <a:lnSpc>
                <a:spcPct val="90000"/>
              </a:lnSpc>
              <a:spcBef>
                <a:spcPts val="1200"/>
              </a:spcBef>
              <a:spcAft>
                <a:spcPts val="0"/>
              </a:spcAft>
              <a:buClr>
                <a:schemeClr val="dk1"/>
              </a:buClr>
              <a:buSzPts val="1800"/>
              <a:buChar char="○"/>
              <a:defRPr/>
            </a:lvl2pPr>
            <a:lvl3pPr lvl="2" rtl="0" algn="l">
              <a:lnSpc>
                <a:spcPct val="90000"/>
              </a:lnSpc>
              <a:spcBef>
                <a:spcPts val="1200"/>
              </a:spcBef>
              <a:spcAft>
                <a:spcPts val="0"/>
              </a:spcAft>
              <a:buClr>
                <a:schemeClr val="dk1"/>
              </a:buClr>
              <a:buSzPts val="1800"/>
              <a:buChar char="■"/>
              <a:defRPr/>
            </a:lvl3pPr>
            <a:lvl4pPr lvl="3" rtl="0" algn="l">
              <a:lnSpc>
                <a:spcPct val="90000"/>
              </a:lnSpc>
              <a:spcBef>
                <a:spcPts val="1200"/>
              </a:spcBef>
              <a:spcAft>
                <a:spcPts val="0"/>
              </a:spcAft>
              <a:buClr>
                <a:schemeClr val="dk1"/>
              </a:buClr>
              <a:buSzPts val="1800"/>
              <a:buChar char="●"/>
              <a:defRPr/>
            </a:lvl4pPr>
            <a:lvl5pPr lvl="4" rtl="0" algn="l">
              <a:lnSpc>
                <a:spcPct val="90000"/>
              </a:lnSpc>
              <a:spcBef>
                <a:spcPts val="1200"/>
              </a:spcBef>
              <a:spcAft>
                <a:spcPts val="0"/>
              </a:spcAft>
              <a:buClr>
                <a:schemeClr val="dk1"/>
              </a:buClr>
              <a:buSzPts val="1800"/>
              <a:buChar char="○"/>
              <a:defRPr/>
            </a:lvl5pPr>
            <a:lvl6pPr lvl="5" rtl="0" algn="l">
              <a:lnSpc>
                <a:spcPct val="90000"/>
              </a:lnSpc>
              <a:spcBef>
                <a:spcPts val="1200"/>
              </a:spcBef>
              <a:spcAft>
                <a:spcPts val="0"/>
              </a:spcAft>
              <a:buClr>
                <a:schemeClr val="dk1"/>
              </a:buClr>
              <a:buSzPts val="1800"/>
              <a:buChar char="■"/>
              <a:defRPr/>
            </a:lvl6pPr>
            <a:lvl7pPr lvl="6" rtl="0" algn="l">
              <a:lnSpc>
                <a:spcPct val="90000"/>
              </a:lnSpc>
              <a:spcBef>
                <a:spcPts val="1200"/>
              </a:spcBef>
              <a:spcAft>
                <a:spcPts val="0"/>
              </a:spcAft>
              <a:buClr>
                <a:schemeClr val="dk1"/>
              </a:buClr>
              <a:buSzPts val="1800"/>
              <a:buChar char="●"/>
              <a:defRPr/>
            </a:lvl7pPr>
            <a:lvl8pPr lvl="7" rtl="0" algn="l">
              <a:lnSpc>
                <a:spcPct val="90000"/>
              </a:lnSpc>
              <a:spcBef>
                <a:spcPts val="1200"/>
              </a:spcBef>
              <a:spcAft>
                <a:spcPts val="0"/>
              </a:spcAft>
              <a:buClr>
                <a:schemeClr val="dk1"/>
              </a:buClr>
              <a:buSzPts val="1800"/>
              <a:buChar char="○"/>
              <a:defRPr/>
            </a:lvl8pPr>
            <a:lvl9pPr lvl="8" rtl="0" algn="l">
              <a:lnSpc>
                <a:spcPct val="90000"/>
              </a:lnSpc>
              <a:spcBef>
                <a:spcPts val="1200"/>
              </a:spcBef>
              <a:spcAft>
                <a:spcPts val="1200"/>
              </a:spcAft>
              <a:buClr>
                <a:schemeClr val="dk1"/>
              </a:buClr>
              <a:buSzPts val="1800"/>
              <a:buChar char="■"/>
              <a:defRPr/>
            </a:lvl9pPr>
          </a:lstStyle>
          <a:p/>
        </p:txBody>
      </p:sp>
      <p:pic>
        <p:nvPicPr>
          <p:cNvPr id="53" name="Google Shape;53;p13"/>
          <p:cNvPicPr preferRelativeResize="0"/>
          <p:nvPr/>
        </p:nvPicPr>
        <p:blipFill rotWithShape="1">
          <a:blip r:embed="rId2">
            <a:alphaModFix/>
          </a:blip>
          <a:srcRect b="0" l="0" r="0" t="0"/>
          <a:stretch/>
        </p:blipFill>
        <p:spPr>
          <a:xfrm>
            <a:off x="124722" y="95752"/>
            <a:ext cx="2236452" cy="69889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54" name="Shape 54"/>
        <p:cNvGrpSpPr/>
        <p:nvPr/>
      </p:nvGrpSpPr>
      <p:grpSpPr>
        <a:xfrm>
          <a:off x="0" y="0"/>
          <a:ext cx="0" cy="0"/>
          <a:chOff x="0" y="0"/>
          <a:chExt cx="0" cy="0"/>
        </a:xfrm>
      </p:grpSpPr>
      <p:sp>
        <p:nvSpPr>
          <p:cNvPr id="55" name="Google Shape;55;p14"/>
          <p:cNvSpPr txBox="1"/>
          <p:nvPr>
            <p:ph idx="1" type="body"/>
          </p:nvPr>
        </p:nvSpPr>
        <p:spPr>
          <a:xfrm>
            <a:off x="456270" y="1358503"/>
            <a:ext cx="8231400" cy="31881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sz="2400">
                <a:solidFill>
                  <a:schemeClr val="dk1"/>
                </a:solidFill>
              </a:defRPr>
            </a:lvl1pPr>
            <a:lvl2pPr indent="-381000" lvl="1" marL="914400" rtl="0" algn="l">
              <a:lnSpc>
                <a:spcPct val="90000"/>
              </a:lnSpc>
              <a:spcBef>
                <a:spcPts val="1200"/>
              </a:spcBef>
              <a:spcAft>
                <a:spcPts val="0"/>
              </a:spcAft>
              <a:buClr>
                <a:schemeClr val="lt1"/>
              </a:buClr>
              <a:buSzPts val="2400"/>
              <a:buChar char="○"/>
              <a:defRPr>
                <a:solidFill>
                  <a:schemeClr val="lt1"/>
                </a:solidFill>
              </a:defRPr>
            </a:lvl2pPr>
            <a:lvl3pPr indent="-355600" lvl="2" marL="1371600" rtl="0" algn="l">
              <a:lnSpc>
                <a:spcPct val="90000"/>
              </a:lnSpc>
              <a:spcBef>
                <a:spcPts val="1200"/>
              </a:spcBef>
              <a:spcAft>
                <a:spcPts val="0"/>
              </a:spcAft>
              <a:buClr>
                <a:schemeClr val="lt1"/>
              </a:buClr>
              <a:buSzPts val="2000"/>
              <a:buChar char="■"/>
              <a:defRPr>
                <a:solidFill>
                  <a:schemeClr val="lt1"/>
                </a:solidFill>
              </a:defRPr>
            </a:lvl3pPr>
            <a:lvl4pPr indent="-342900" lvl="3" marL="1828800" rtl="0" algn="l">
              <a:lnSpc>
                <a:spcPct val="90000"/>
              </a:lnSpc>
              <a:spcBef>
                <a:spcPts val="1200"/>
              </a:spcBef>
              <a:spcAft>
                <a:spcPts val="0"/>
              </a:spcAft>
              <a:buClr>
                <a:schemeClr val="lt1"/>
              </a:buClr>
              <a:buSzPts val="1800"/>
              <a:buChar char="●"/>
              <a:defRPr>
                <a:solidFill>
                  <a:schemeClr val="lt1"/>
                </a:solidFill>
              </a:defRPr>
            </a:lvl4pPr>
            <a:lvl5pPr indent="-342900" lvl="4" marL="2286000" rtl="0" algn="l">
              <a:lnSpc>
                <a:spcPct val="90000"/>
              </a:lnSpc>
              <a:spcBef>
                <a:spcPts val="1200"/>
              </a:spcBef>
              <a:spcAft>
                <a:spcPts val="0"/>
              </a:spcAft>
              <a:buClr>
                <a:schemeClr val="lt1"/>
              </a:buClr>
              <a:buSzPts val="1800"/>
              <a:buChar char="○"/>
              <a:defRPr>
                <a:solidFill>
                  <a:schemeClr val="lt1"/>
                </a:solidFill>
              </a:defRPr>
            </a:lvl5pPr>
            <a:lvl6pPr indent="-342900" lvl="5" marL="2743200" rtl="0" algn="l">
              <a:lnSpc>
                <a:spcPct val="90000"/>
              </a:lnSpc>
              <a:spcBef>
                <a:spcPts val="1200"/>
              </a:spcBef>
              <a:spcAft>
                <a:spcPts val="0"/>
              </a:spcAft>
              <a:buClr>
                <a:schemeClr val="dk1"/>
              </a:buClr>
              <a:buSzPts val="1800"/>
              <a:buChar char="■"/>
              <a:defRPr/>
            </a:lvl6pPr>
            <a:lvl7pPr indent="-342900" lvl="6" marL="3200400" rtl="0" algn="l">
              <a:lnSpc>
                <a:spcPct val="90000"/>
              </a:lnSpc>
              <a:spcBef>
                <a:spcPts val="1200"/>
              </a:spcBef>
              <a:spcAft>
                <a:spcPts val="0"/>
              </a:spcAft>
              <a:buClr>
                <a:schemeClr val="dk1"/>
              </a:buClr>
              <a:buSzPts val="1800"/>
              <a:buChar char="●"/>
              <a:defRPr/>
            </a:lvl7pPr>
            <a:lvl8pPr indent="-342900" lvl="7" marL="3657600" rtl="0" algn="l">
              <a:lnSpc>
                <a:spcPct val="90000"/>
              </a:lnSpc>
              <a:spcBef>
                <a:spcPts val="1200"/>
              </a:spcBef>
              <a:spcAft>
                <a:spcPts val="0"/>
              </a:spcAft>
              <a:buClr>
                <a:schemeClr val="dk1"/>
              </a:buClr>
              <a:buSzPts val="1800"/>
              <a:buChar char="○"/>
              <a:defRPr/>
            </a:lvl8pPr>
            <a:lvl9pPr indent="-342900" lvl="8" marL="4114800" rtl="0" algn="l">
              <a:lnSpc>
                <a:spcPct val="90000"/>
              </a:lnSpc>
              <a:spcBef>
                <a:spcPts val="1200"/>
              </a:spcBef>
              <a:spcAft>
                <a:spcPts val="1200"/>
              </a:spcAft>
              <a:buClr>
                <a:schemeClr val="dk1"/>
              </a:buClr>
              <a:buSzPts val="1800"/>
              <a:buChar char="■"/>
              <a:defRPr/>
            </a:lvl9pPr>
          </a:lstStyle>
          <a:p/>
        </p:txBody>
      </p:sp>
      <p:sp>
        <p:nvSpPr>
          <p:cNvPr id="56" name="Google Shape;56;p14"/>
          <p:cNvSpPr txBox="1"/>
          <p:nvPr>
            <p:ph idx="2" type="body"/>
          </p:nvPr>
        </p:nvSpPr>
        <p:spPr>
          <a:xfrm>
            <a:off x="456270" y="259556"/>
            <a:ext cx="8231400" cy="9906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990000"/>
              </a:buClr>
              <a:buSzPts val="2800"/>
              <a:buNone/>
              <a:defRPr b="1" i="0">
                <a:solidFill>
                  <a:srgbClr val="990000"/>
                </a:solidFill>
                <a:latin typeface="Arial Black"/>
                <a:ea typeface="Arial Black"/>
                <a:cs typeface="Arial Black"/>
                <a:sym typeface="Arial Black"/>
              </a:defRPr>
            </a:lvl1pPr>
            <a:lvl2pPr indent="-342900" lvl="1" marL="914400" rtl="0" algn="l">
              <a:lnSpc>
                <a:spcPct val="90000"/>
              </a:lnSpc>
              <a:spcBef>
                <a:spcPts val="1200"/>
              </a:spcBef>
              <a:spcAft>
                <a:spcPts val="0"/>
              </a:spcAft>
              <a:buClr>
                <a:schemeClr val="dk1"/>
              </a:buClr>
              <a:buSzPts val="1800"/>
              <a:buChar char="○"/>
              <a:defRPr/>
            </a:lvl2pPr>
            <a:lvl3pPr indent="-342900" lvl="2" marL="1371600" rtl="0" algn="l">
              <a:lnSpc>
                <a:spcPct val="90000"/>
              </a:lnSpc>
              <a:spcBef>
                <a:spcPts val="1200"/>
              </a:spcBef>
              <a:spcAft>
                <a:spcPts val="0"/>
              </a:spcAft>
              <a:buClr>
                <a:schemeClr val="dk1"/>
              </a:buClr>
              <a:buSzPts val="1800"/>
              <a:buChar char="■"/>
              <a:defRPr/>
            </a:lvl3pPr>
            <a:lvl4pPr indent="-342900" lvl="3" marL="1828800" rtl="0" algn="l">
              <a:lnSpc>
                <a:spcPct val="90000"/>
              </a:lnSpc>
              <a:spcBef>
                <a:spcPts val="1200"/>
              </a:spcBef>
              <a:spcAft>
                <a:spcPts val="0"/>
              </a:spcAft>
              <a:buClr>
                <a:schemeClr val="dk1"/>
              </a:buClr>
              <a:buSzPts val="1800"/>
              <a:buChar char="●"/>
              <a:defRPr/>
            </a:lvl4pPr>
            <a:lvl5pPr indent="-342900" lvl="4" marL="2286000" rtl="0" algn="l">
              <a:lnSpc>
                <a:spcPct val="90000"/>
              </a:lnSpc>
              <a:spcBef>
                <a:spcPts val="1200"/>
              </a:spcBef>
              <a:spcAft>
                <a:spcPts val="0"/>
              </a:spcAft>
              <a:buClr>
                <a:schemeClr val="dk1"/>
              </a:buClr>
              <a:buSzPts val="1800"/>
              <a:buChar char="○"/>
              <a:defRPr/>
            </a:lvl5pPr>
            <a:lvl6pPr indent="-342900" lvl="5" marL="2743200" rtl="0" algn="l">
              <a:lnSpc>
                <a:spcPct val="90000"/>
              </a:lnSpc>
              <a:spcBef>
                <a:spcPts val="1200"/>
              </a:spcBef>
              <a:spcAft>
                <a:spcPts val="0"/>
              </a:spcAft>
              <a:buClr>
                <a:schemeClr val="dk1"/>
              </a:buClr>
              <a:buSzPts val="1800"/>
              <a:buChar char="■"/>
              <a:defRPr/>
            </a:lvl6pPr>
            <a:lvl7pPr indent="-342900" lvl="6" marL="3200400" rtl="0" algn="l">
              <a:lnSpc>
                <a:spcPct val="90000"/>
              </a:lnSpc>
              <a:spcBef>
                <a:spcPts val="1200"/>
              </a:spcBef>
              <a:spcAft>
                <a:spcPts val="0"/>
              </a:spcAft>
              <a:buClr>
                <a:schemeClr val="dk1"/>
              </a:buClr>
              <a:buSzPts val="1800"/>
              <a:buChar char="●"/>
              <a:defRPr/>
            </a:lvl7pPr>
            <a:lvl8pPr indent="-342900" lvl="7" marL="3657600" rtl="0" algn="l">
              <a:lnSpc>
                <a:spcPct val="90000"/>
              </a:lnSpc>
              <a:spcBef>
                <a:spcPts val="1200"/>
              </a:spcBef>
              <a:spcAft>
                <a:spcPts val="0"/>
              </a:spcAft>
              <a:buClr>
                <a:schemeClr val="dk1"/>
              </a:buClr>
              <a:buSzPts val="1800"/>
              <a:buChar char="○"/>
              <a:defRPr/>
            </a:lvl8pPr>
            <a:lvl9pPr indent="-342900" lvl="8" marL="4114800" rtl="0" algn="l">
              <a:lnSpc>
                <a:spcPct val="90000"/>
              </a:lnSpc>
              <a:spcBef>
                <a:spcPts val="1200"/>
              </a:spcBef>
              <a:spcAft>
                <a:spcPts val="120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cSld name="Section Divider">
    <p:bg>
      <p:bgPr>
        <a:solidFill>
          <a:schemeClr val="lt1"/>
        </a:solidFill>
      </p:bgPr>
    </p:bg>
    <p:spTree>
      <p:nvGrpSpPr>
        <p:cNvPr id="57" name="Shape 57"/>
        <p:cNvGrpSpPr/>
        <p:nvPr/>
      </p:nvGrpSpPr>
      <p:grpSpPr>
        <a:xfrm>
          <a:off x="0" y="0"/>
          <a:ext cx="0" cy="0"/>
          <a:chOff x="0" y="0"/>
          <a:chExt cx="0" cy="0"/>
        </a:xfrm>
      </p:grpSpPr>
      <p:sp>
        <p:nvSpPr>
          <p:cNvPr id="58" name="Google Shape;58;p15"/>
          <p:cNvSpPr txBox="1"/>
          <p:nvPr>
            <p:ph idx="1" type="body"/>
          </p:nvPr>
        </p:nvSpPr>
        <p:spPr>
          <a:xfrm>
            <a:off x="496275" y="3448448"/>
            <a:ext cx="4755900" cy="4488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800"/>
              <a:buNone/>
              <a:defRPr b="1" i="0" sz="2800">
                <a:solidFill>
                  <a:schemeClr val="dk1"/>
                </a:solidFill>
                <a:latin typeface="Arial Black"/>
                <a:ea typeface="Arial Black"/>
                <a:cs typeface="Arial Black"/>
                <a:sym typeface="Arial Black"/>
              </a:defRPr>
            </a:lvl1pPr>
            <a:lvl2pPr indent="-228600" lvl="1" marL="914400" rtl="0" algn="l">
              <a:lnSpc>
                <a:spcPct val="90000"/>
              </a:lnSpc>
              <a:spcBef>
                <a:spcPts val="1200"/>
              </a:spcBef>
              <a:spcAft>
                <a:spcPts val="0"/>
              </a:spcAft>
              <a:buClr>
                <a:srgbClr val="888888"/>
              </a:buClr>
              <a:buSzPts val="2000"/>
              <a:buNone/>
              <a:defRPr sz="2000">
                <a:solidFill>
                  <a:srgbClr val="888888"/>
                </a:solidFill>
              </a:defRPr>
            </a:lvl2pPr>
            <a:lvl3pPr indent="-228600" lvl="2" marL="1371600" rtl="0" algn="l">
              <a:lnSpc>
                <a:spcPct val="90000"/>
              </a:lnSpc>
              <a:spcBef>
                <a:spcPts val="1200"/>
              </a:spcBef>
              <a:spcAft>
                <a:spcPts val="0"/>
              </a:spcAft>
              <a:buClr>
                <a:srgbClr val="888888"/>
              </a:buClr>
              <a:buSzPts val="1800"/>
              <a:buNone/>
              <a:defRPr sz="1800">
                <a:solidFill>
                  <a:srgbClr val="888888"/>
                </a:solidFill>
              </a:defRPr>
            </a:lvl3pPr>
            <a:lvl4pPr indent="-228600" lvl="3" marL="1828800" rtl="0" algn="l">
              <a:lnSpc>
                <a:spcPct val="90000"/>
              </a:lnSpc>
              <a:spcBef>
                <a:spcPts val="1200"/>
              </a:spcBef>
              <a:spcAft>
                <a:spcPts val="0"/>
              </a:spcAft>
              <a:buClr>
                <a:srgbClr val="888888"/>
              </a:buClr>
              <a:buSzPts val="1600"/>
              <a:buNone/>
              <a:defRPr sz="1600">
                <a:solidFill>
                  <a:srgbClr val="888888"/>
                </a:solidFill>
              </a:defRPr>
            </a:lvl4pPr>
            <a:lvl5pPr indent="-228600" lvl="4" marL="2286000" rtl="0" algn="l">
              <a:lnSpc>
                <a:spcPct val="90000"/>
              </a:lnSpc>
              <a:spcBef>
                <a:spcPts val="1200"/>
              </a:spcBef>
              <a:spcAft>
                <a:spcPts val="0"/>
              </a:spcAft>
              <a:buClr>
                <a:srgbClr val="888888"/>
              </a:buClr>
              <a:buSzPts val="1600"/>
              <a:buNone/>
              <a:defRPr sz="1600">
                <a:solidFill>
                  <a:srgbClr val="888888"/>
                </a:solidFill>
              </a:defRPr>
            </a:lvl5pPr>
            <a:lvl6pPr indent="-228600" lvl="5" marL="2743200" rtl="0" algn="l">
              <a:lnSpc>
                <a:spcPct val="90000"/>
              </a:lnSpc>
              <a:spcBef>
                <a:spcPts val="1200"/>
              </a:spcBef>
              <a:spcAft>
                <a:spcPts val="0"/>
              </a:spcAft>
              <a:buClr>
                <a:srgbClr val="888888"/>
              </a:buClr>
              <a:buSzPts val="1600"/>
              <a:buNone/>
              <a:defRPr sz="1600">
                <a:solidFill>
                  <a:srgbClr val="888888"/>
                </a:solidFill>
              </a:defRPr>
            </a:lvl6pPr>
            <a:lvl7pPr indent="-228600" lvl="6" marL="3200400" rtl="0" algn="l">
              <a:lnSpc>
                <a:spcPct val="90000"/>
              </a:lnSpc>
              <a:spcBef>
                <a:spcPts val="1200"/>
              </a:spcBef>
              <a:spcAft>
                <a:spcPts val="0"/>
              </a:spcAft>
              <a:buClr>
                <a:srgbClr val="888888"/>
              </a:buClr>
              <a:buSzPts val="1600"/>
              <a:buNone/>
              <a:defRPr sz="1600">
                <a:solidFill>
                  <a:srgbClr val="888888"/>
                </a:solidFill>
              </a:defRPr>
            </a:lvl7pPr>
            <a:lvl8pPr indent="-228600" lvl="7" marL="3657600" rtl="0" algn="l">
              <a:lnSpc>
                <a:spcPct val="90000"/>
              </a:lnSpc>
              <a:spcBef>
                <a:spcPts val="1200"/>
              </a:spcBef>
              <a:spcAft>
                <a:spcPts val="0"/>
              </a:spcAft>
              <a:buClr>
                <a:srgbClr val="888888"/>
              </a:buClr>
              <a:buSzPts val="1600"/>
              <a:buNone/>
              <a:defRPr sz="1600">
                <a:solidFill>
                  <a:srgbClr val="888888"/>
                </a:solidFill>
              </a:defRPr>
            </a:lvl8pPr>
            <a:lvl9pPr indent="-228600" lvl="8" marL="4114800" rtl="0" algn="l">
              <a:lnSpc>
                <a:spcPct val="90000"/>
              </a:lnSpc>
              <a:spcBef>
                <a:spcPts val="1200"/>
              </a:spcBef>
              <a:spcAft>
                <a:spcPts val="1200"/>
              </a:spcAft>
              <a:buClr>
                <a:srgbClr val="888888"/>
              </a:buClr>
              <a:buSzPts val="1600"/>
              <a:buNone/>
              <a:defRPr sz="1600">
                <a:solidFill>
                  <a:srgbClr val="888888"/>
                </a:solidFill>
              </a:defRPr>
            </a:lvl9pPr>
          </a:lstStyle>
          <a:p/>
        </p:txBody>
      </p:sp>
      <p:cxnSp>
        <p:nvCxnSpPr>
          <p:cNvPr id="59" name="Google Shape;59;p15"/>
          <p:cNvCxnSpPr/>
          <p:nvPr/>
        </p:nvCxnSpPr>
        <p:spPr>
          <a:xfrm>
            <a:off x="496275" y="3966388"/>
            <a:ext cx="2959500" cy="0"/>
          </a:xfrm>
          <a:prstGeom prst="straightConnector1">
            <a:avLst/>
          </a:prstGeom>
          <a:noFill/>
          <a:ln cap="flat" cmpd="sng" w="50800">
            <a:solidFill>
              <a:srgbClr val="990000"/>
            </a:solidFill>
            <a:prstDash val="solid"/>
            <a:miter lim="800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Text and Object">
  <p:cSld name="2 Column - Text and Object">
    <p:bg>
      <p:bgPr>
        <a:solidFill>
          <a:schemeClr val="lt1"/>
        </a:solidFill>
      </p:bgPr>
    </p:bg>
    <p:spTree>
      <p:nvGrpSpPr>
        <p:cNvPr id="60" name="Shape 60"/>
        <p:cNvGrpSpPr/>
        <p:nvPr/>
      </p:nvGrpSpPr>
      <p:grpSpPr>
        <a:xfrm>
          <a:off x="0" y="0"/>
          <a:ext cx="0" cy="0"/>
          <a:chOff x="0" y="0"/>
          <a:chExt cx="0" cy="0"/>
        </a:xfrm>
      </p:grpSpPr>
      <p:sp>
        <p:nvSpPr>
          <p:cNvPr id="61" name="Google Shape;61;p16"/>
          <p:cNvSpPr txBox="1"/>
          <p:nvPr>
            <p:ph type="title"/>
          </p:nvPr>
        </p:nvSpPr>
        <p:spPr>
          <a:xfrm>
            <a:off x="459291" y="273844"/>
            <a:ext cx="8225400" cy="9942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rgbClr val="990000"/>
              </a:buClr>
              <a:buSzPts val="2800"/>
              <a:buFont typeface="Arial Black"/>
              <a:buNone/>
              <a:defRPr sz="2800">
                <a:solidFill>
                  <a:srgbClr val="99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 name="Google Shape;62;p16"/>
          <p:cNvSpPr txBox="1"/>
          <p:nvPr>
            <p:ph idx="1" type="body"/>
          </p:nvPr>
        </p:nvSpPr>
        <p:spPr>
          <a:xfrm>
            <a:off x="459291" y="1369219"/>
            <a:ext cx="4055700" cy="32634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000"/>
              <a:buNone/>
              <a:defRPr sz="2000">
                <a:solidFill>
                  <a:schemeClr val="dk1"/>
                </a:solidFill>
              </a:defRPr>
            </a:lvl1pPr>
            <a:lvl2pPr indent="-381000" lvl="1" marL="914400" rtl="0" algn="l">
              <a:lnSpc>
                <a:spcPct val="90000"/>
              </a:lnSpc>
              <a:spcBef>
                <a:spcPts val="1200"/>
              </a:spcBef>
              <a:spcAft>
                <a:spcPts val="0"/>
              </a:spcAft>
              <a:buClr>
                <a:schemeClr val="dk1"/>
              </a:buClr>
              <a:buSzPts val="2400"/>
              <a:buChar char="○"/>
              <a:defRPr>
                <a:solidFill>
                  <a:schemeClr val="dk1"/>
                </a:solidFill>
              </a:defRPr>
            </a:lvl2pPr>
            <a:lvl3pPr indent="-355600" lvl="2" marL="1371600" rtl="0" algn="l">
              <a:lnSpc>
                <a:spcPct val="90000"/>
              </a:lnSpc>
              <a:spcBef>
                <a:spcPts val="1200"/>
              </a:spcBef>
              <a:spcAft>
                <a:spcPts val="0"/>
              </a:spcAft>
              <a:buClr>
                <a:schemeClr val="dk1"/>
              </a:buClr>
              <a:buSzPts val="2000"/>
              <a:buChar char="■"/>
              <a:defRPr>
                <a:solidFill>
                  <a:schemeClr val="dk1"/>
                </a:solidFill>
              </a:defRPr>
            </a:lvl3pPr>
            <a:lvl4pPr indent="-342900" lvl="3" marL="1828800" rtl="0" algn="l">
              <a:lnSpc>
                <a:spcPct val="90000"/>
              </a:lnSpc>
              <a:spcBef>
                <a:spcPts val="1200"/>
              </a:spcBef>
              <a:spcAft>
                <a:spcPts val="0"/>
              </a:spcAft>
              <a:buClr>
                <a:schemeClr val="dk1"/>
              </a:buClr>
              <a:buSzPts val="1800"/>
              <a:buChar char="●"/>
              <a:defRPr>
                <a:solidFill>
                  <a:schemeClr val="dk1"/>
                </a:solidFill>
              </a:defRPr>
            </a:lvl4pPr>
            <a:lvl5pPr indent="-342900" lvl="4" marL="2286000" rtl="0" algn="l">
              <a:lnSpc>
                <a:spcPct val="90000"/>
              </a:lnSpc>
              <a:spcBef>
                <a:spcPts val="1200"/>
              </a:spcBef>
              <a:spcAft>
                <a:spcPts val="0"/>
              </a:spcAft>
              <a:buClr>
                <a:schemeClr val="dk1"/>
              </a:buClr>
              <a:buSzPts val="1800"/>
              <a:buChar char="○"/>
              <a:defRPr>
                <a:solidFill>
                  <a:schemeClr val="dk1"/>
                </a:solidFill>
              </a:defRPr>
            </a:lvl5pPr>
            <a:lvl6pPr indent="-342900" lvl="5" marL="2743200" rtl="0" algn="l">
              <a:lnSpc>
                <a:spcPct val="90000"/>
              </a:lnSpc>
              <a:spcBef>
                <a:spcPts val="1200"/>
              </a:spcBef>
              <a:spcAft>
                <a:spcPts val="0"/>
              </a:spcAft>
              <a:buClr>
                <a:schemeClr val="dk1"/>
              </a:buClr>
              <a:buSzPts val="1800"/>
              <a:buChar char="■"/>
              <a:defRPr/>
            </a:lvl6pPr>
            <a:lvl7pPr indent="-342900" lvl="6" marL="3200400" rtl="0" algn="l">
              <a:lnSpc>
                <a:spcPct val="90000"/>
              </a:lnSpc>
              <a:spcBef>
                <a:spcPts val="1200"/>
              </a:spcBef>
              <a:spcAft>
                <a:spcPts val="0"/>
              </a:spcAft>
              <a:buClr>
                <a:schemeClr val="dk1"/>
              </a:buClr>
              <a:buSzPts val="1800"/>
              <a:buChar char="●"/>
              <a:defRPr/>
            </a:lvl7pPr>
            <a:lvl8pPr indent="-342900" lvl="7" marL="3657600" rtl="0" algn="l">
              <a:lnSpc>
                <a:spcPct val="90000"/>
              </a:lnSpc>
              <a:spcBef>
                <a:spcPts val="1200"/>
              </a:spcBef>
              <a:spcAft>
                <a:spcPts val="0"/>
              </a:spcAft>
              <a:buClr>
                <a:schemeClr val="dk1"/>
              </a:buClr>
              <a:buSzPts val="1800"/>
              <a:buChar char="○"/>
              <a:defRPr/>
            </a:lvl8pPr>
            <a:lvl9pPr indent="-342900" lvl="8" marL="4114800" rtl="0" algn="l">
              <a:lnSpc>
                <a:spcPct val="90000"/>
              </a:lnSpc>
              <a:spcBef>
                <a:spcPts val="1200"/>
              </a:spcBef>
              <a:spcAft>
                <a:spcPts val="1200"/>
              </a:spcAft>
              <a:buClr>
                <a:schemeClr val="dk1"/>
              </a:buClr>
              <a:buSzPts val="1800"/>
              <a:buChar char="■"/>
              <a:defRPr/>
            </a:lvl9pPr>
          </a:lstStyle>
          <a:p/>
        </p:txBody>
      </p:sp>
      <p:sp>
        <p:nvSpPr>
          <p:cNvPr id="63" name="Google Shape;63;p16"/>
          <p:cNvSpPr txBox="1"/>
          <p:nvPr>
            <p:ph idx="2" type="body"/>
          </p:nvPr>
        </p:nvSpPr>
        <p:spPr>
          <a:xfrm>
            <a:off x="4719483" y="1369219"/>
            <a:ext cx="3965100" cy="32634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000"/>
              <a:buNone/>
              <a:defRPr sz="2000"/>
            </a:lvl1pPr>
            <a:lvl2pPr indent="-342900" lvl="1" marL="914400" rtl="0" algn="l">
              <a:lnSpc>
                <a:spcPct val="90000"/>
              </a:lnSpc>
              <a:spcBef>
                <a:spcPts val="1200"/>
              </a:spcBef>
              <a:spcAft>
                <a:spcPts val="0"/>
              </a:spcAft>
              <a:buClr>
                <a:schemeClr val="dk1"/>
              </a:buClr>
              <a:buSzPts val="1800"/>
              <a:buChar char="○"/>
              <a:defRPr/>
            </a:lvl2pPr>
            <a:lvl3pPr indent="-342900" lvl="2" marL="1371600" rtl="0" algn="l">
              <a:lnSpc>
                <a:spcPct val="90000"/>
              </a:lnSpc>
              <a:spcBef>
                <a:spcPts val="1200"/>
              </a:spcBef>
              <a:spcAft>
                <a:spcPts val="0"/>
              </a:spcAft>
              <a:buClr>
                <a:schemeClr val="dk1"/>
              </a:buClr>
              <a:buSzPts val="1800"/>
              <a:buChar char="■"/>
              <a:defRPr/>
            </a:lvl3pPr>
            <a:lvl4pPr indent="-342900" lvl="3" marL="1828800" rtl="0" algn="l">
              <a:lnSpc>
                <a:spcPct val="90000"/>
              </a:lnSpc>
              <a:spcBef>
                <a:spcPts val="1200"/>
              </a:spcBef>
              <a:spcAft>
                <a:spcPts val="0"/>
              </a:spcAft>
              <a:buClr>
                <a:schemeClr val="dk1"/>
              </a:buClr>
              <a:buSzPts val="1800"/>
              <a:buChar char="●"/>
              <a:defRPr/>
            </a:lvl4pPr>
            <a:lvl5pPr indent="-342900" lvl="4" marL="2286000" rtl="0" algn="l">
              <a:lnSpc>
                <a:spcPct val="90000"/>
              </a:lnSpc>
              <a:spcBef>
                <a:spcPts val="1200"/>
              </a:spcBef>
              <a:spcAft>
                <a:spcPts val="0"/>
              </a:spcAft>
              <a:buClr>
                <a:schemeClr val="dk1"/>
              </a:buClr>
              <a:buSzPts val="1800"/>
              <a:buChar char="○"/>
              <a:defRPr/>
            </a:lvl5pPr>
            <a:lvl6pPr indent="-342900" lvl="5" marL="2743200" rtl="0" algn="l">
              <a:lnSpc>
                <a:spcPct val="90000"/>
              </a:lnSpc>
              <a:spcBef>
                <a:spcPts val="1200"/>
              </a:spcBef>
              <a:spcAft>
                <a:spcPts val="0"/>
              </a:spcAft>
              <a:buClr>
                <a:schemeClr val="dk1"/>
              </a:buClr>
              <a:buSzPts val="1800"/>
              <a:buChar char="■"/>
              <a:defRPr/>
            </a:lvl6pPr>
            <a:lvl7pPr indent="-342900" lvl="6" marL="3200400" rtl="0" algn="l">
              <a:lnSpc>
                <a:spcPct val="90000"/>
              </a:lnSpc>
              <a:spcBef>
                <a:spcPts val="1200"/>
              </a:spcBef>
              <a:spcAft>
                <a:spcPts val="0"/>
              </a:spcAft>
              <a:buClr>
                <a:schemeClr val="dk1"/>
              </a:buClr>
              <a:buSzPts val="1800"/>
              <a:buChar char="●"/>
              <a:defRPr/>
            </a:lvl7pPr>
            <a:lvl8pPr indent="-342900" lvl="7" marL="3657600" rtl="0" algn="l">
              <a:lnSpc>
                <a:spcPct val="90000"/>
              </a:lnSpc>
              <a:spcBef>
                <a:spcPts val="1200"/>
              </a:spcBef>
              <a:spcAft>
                <a:spcPts val="0"/>
              </a:spcAft>
              <a:buClr>
                <a:schemeClr val="dk1"/>
              </a:buClr>
              <a:buSzPts val="1800"/>
              <a:buChar char="○"/>
              <a:defRPr/>
            </a:lvl8pPr>
            <a:lvl9pPr indent="-342900" lvl="8" marL="4114800" rtl="0" algn="l">
              <a:lnSpc>
                <a:spcPct val="90000"/>
              </a:lnSpc>
              <a:spcBef>
                <a:spcPts val="1200"/>
              </a:spcBef>
              <a:spcAft>
                <a:spcPts val="120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Photo w/ Title &amp; Content">
  <p:cSld name="2 Column - Photo w/ Title &amp; Content">
    <p:bg>
      <p:bgPr>
        <a:solidFill>
          <a:schemeClr val="lt1"/>
        </a:solidFill>
      </p:bgPr>
    </p:bg>
    <p:spTree>
      <p:nvGrpSpPr>
        <p:cNvPr id="64" name="Shape 64"/>
        <p:cNvGrpSpPr/>
        <p:nvPr/>
      </p:nvGrpSpPr>
      <p:grpSpPr>
        <a:xfrm>
          <a:off x="0" y="0"/>
          <a:ext cx="0" cy="0"/>
          <a:chOff x="0" y="0"/>
          <a:chExt cx="0" cy="0"/>
        </a:xfrm>
      </p:grpSpPr>
      <p:sp>
        <p:nvSpPr>
          <p:cNvPr id="65" name="Google Shape;65;p17"/>
          <p:cNvSpPr/>
          <p:nvPr>
            <p:ph idx="2" type="pic"/>
          </p:nvPr>
        </p:nvSpPr>
        <p:spPr>
          <a:xfrm>
            <a:off x="412301" y="248295"/>
            <a:ext cx="3727800" cy="4344600"/>
          </a:xfrm>
          <a:prstGeom prst="rect">
            <a:avLst/>
          </a:prstGeom>
          <a:noFill/>
          <a:ln>
            <a:noFill/>
          </a:ln>
        </p:spPr>
      </p:sp>
      <p:sp>
        <p:nvSpPr>
          <p:cNvPr id="66" name="Google Shape;66;p17"/>
          <p:cNvSpPr txBox="1"/>
          <p:nvPr>
            <p:ph idx="1" type="body"/>
          </p:nvPr>
        </p:nvSpPr>
        <p:spPr>
          <a:xfrm>
            <a:off x="4273999" y="248295"/>
            <a:ext cx="4457700" cy="4386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rgbClr val="990000"/>
              </a:buClr>
              <a:buSzPts val="2000"/>
              <a:buNone/>
              <a:defRPr b="1" i="0" sz="2000">
                <a:solidFill>
                  <a:srgbClr val="990000"/>
                </a:solidFill>
                <a:latin typeface="Arial Black"/>
                <a:ea typeface="Arial Black"/>
                <a:cs typeface="Arial Black"/>
                <a:sym typeface="Arial Black"/>
              </a:defRPr>
            </a:lvl1pPr>
            <a:lvl2pPr indent="-342900" lvl="1" marL="914400" rtl="0" algn="l">
              <a:lnSpc>
                <a:spcPct val="90000"/>
              </a:lnSpc>
              <a:spcBef>
                <a:spcPts val="1200"/>
              </a:spcBef>
              <a:spcAft>
                <a:spcPts val="0"/>
              </a:spcAft>
              <a:buClr>
                <a:schemeClr val="dk1"/>
              </a:buClr>
              <a:buSzPts val="1800"/>
              <a:buChar char="○"/>
              <a:defRPr/>
            </a:lvl2pPr>
            <a:lvl3pPr indent="-342900" lvl="2" marL="1371600" rtl="0" algn="l">
              <a:lnSpc>
                <a:spcPct val="90000"/>
              </a:lnSpc>
              <a:spcBef>
                <a:spcPts val="1200"/>
              </a:spcBef>
              <a:spcAft>
                <a:spcPts val="0"/>
              </a:spcAft>
              <a:buClr>
                <a:schemeClr val="dk1"/>
              </a:buClr>
              <a:buSzPts val="1800"/>
              <a:buChar char="■"/>
              <a:defRPr/>
            </a:lvl3pPr>
            <a:lvl4pPr indent="-342900" lvl="3" marL="1828800" rtl="0" algn="l">
              <a:lnSpc>
                <a:spcPct val="90000"/>
              </a:lnSpc>
              <a:spcBef>
                <a:spcPts val="1200"/>
              </a:spcBef>
              <a:spcAft>
                <a:spcPts val="0"/>
              </a:spcAft>
              <a:buClr>
                <a:schemeClr val="dk1"/>
              </a:buClr>
              <a:buSzPts val="1800"/>
              <a:buChar char="●"/>
              <a:defRPr/>
            </a:lvl4pPr>
            <a:lvl5pPr indent="-342900" lvl="4" marL="2286000" rtl="0" algn="l">
              <a:lnSpc>
                <a:spcPct val="90000"/>
              </a:lnSpc>
              <a:spcBef>
                <a:spcPts val="1200"/>
              </a:spcBef>
              <a:spcAft>
                <a:spcPts val="0"/>
              </a:spcAft>
              <a:buClr>
                <a:schemeClr val="dk1"/>
              </a:buClr>
              <a:buSzPts val="1800"/>
              <a:buChar char="○"/>
              <a:defRPr/>
            </a:lvl5pPr>
            <a:lvl6pPr indent="-342900" lvl="5" marL="2743200" rtl="0" algn="l">
              <a:lnSpc>
                <a:spcPct val="90000"/>
              </a:lnSpc>
              <a:spcBef>
                <a:spcPts val="1200"/>
              </a:spcBef>
              <a:spcAft>
                <a:spcPts val="0"/>
              </a:spcAft>
              <a:buClr>
                <a:schemeClr val="dk1"/>
              </a:buClr>
              <a:buSzPts val="1800"/>
              <a:buChar char="■"/>
              <a:defRPr/>
            </a:lvl6pPr>
            <a:lvl7pPr indent="-342900" lvl="6" marL="3200400" rtl="0" algn="l">
              <a:lnSpc>
                <a:spcPct val="90000"/>
              </a:lnSpc>
              <a:spcBef>
                <a:spcPts val="1200"/>
              </a:spcBef>
              <a:spcAft>
                <a:spcPts val="0"/>
              </a:spcAft>
              <a:buClr>
                <a:schemeClr val="dk1"/>
              </a:buClr>
              <a:buSzPts val="1800"/>
              <a:buChar char="●"/>
              <a:defRPr/>
            </a:lvl7pPr>
            <a:lvl8pPr indent="-342900" lvl="7" marL="3657600" rtl="0" algn="l">
              <a:lnSpc>
                <a:spcPct val="90000"/>
              </a:lnSpc>
              <a:spcBef>
                <a:spcPts val="1200"/>
              </a:spcBef>
              <a:spcAft>
                <a:spcPts val="0"/>
              </a:spcAft>
              <a:buClr>
                <a:schemeClr val="dk1"/>
              </a:buClr>
              <a:buSzPts val="1800"/>
              <a:buChar char="○"/>
              <a:defRPr/>
            </a:lvl8pPr>
            <a:lvl9pPr indent="-342900" lvl="8" marL="4114800" rtl="0" algn="l">
              <a:lnSpc>
                <a:spcPct val="90000"/>
              </a:lnSpc>
              <a:spcBef>
                <a:spcPts val="1200"/>
              </a:spcBef>
              <a:spcAft>
                <a:spcPts val="1200"/>
              </a:spcAft>
              <a:buClr>
                <a:schemeClr val="dk1"/>
              </a:buClr>
              <a:buSzPts val="1800"/>
              <a:buChar char="■"/>
              <a:defRPr/>
            </a:lvl9pPr>
          </a:lstStyle>
          <a:p/>
        </p:txBody>
      </p:sp>
      <p:sp>
        <p:nvSpPr>
          <p:cNvPr id="67" name="Google Shape;67;p17"/>
          <p:cNvSpPr txBox="1"/>
          <p:nvPr>
            <p:ph idx="3" type="body"/>
          </p:nvPr>
        </p:nvSpPr>
        <p:spPr>
          <a:xfrm>
            <a:off x="4273550" y="736213"/>
            <a:ext cx="4457700" cy="3856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800"/>
              <a:buNone/>
              <a:defRPr sz="1800"/>
            </a:lvl1pPr>
            <a:lvl2pPr indent="-228600" lvl="1" marL="914400" rtl="0" algn="l">
              <a:lnSpc>
                <a:spcPct val="90000"/>
              </a:lnSpc>
              <a:spcBef>
                <a:spcPts val="1200"/>
              </a:spcBef>
              <a:spcAft>
                <a:spcPts val="0"/>
              </a:spcAft>
              <a:buClr>
                <a:schemeClr val="dk1"/>
              </a:buClr>
              <a:buSzPts val="2400"/>
              <a:buNone/>
              <a:defRPr/>
            </a:lvl2pPr>
            <a:lvl3pPr indent="-228600" lvl="2" marL="1371600" rtl="0" algn="l">
              <a:lnSpc>
                <a:spcPct val="90000"/>
              </a:lnSpc>
              <a:spcBef>
                <a:spcPts val="1200"/>
              </a:spcBef>
              <a:spcAft>
                <a:spcPts val="0"/>
              </a:spcAft>
              <a:buClr>
                <a:schemeClr val="dk1"/>
              </a:buClr>
              <a:buSzPts val="2000"/>
              <a:buNone/>
              <a:defRPr/>
            </a:lvl3pPr>
            <a:lvl4pPr indent="-228600" lvl="3" marL="1828800" rtl="0" algn="l">
              <a:lnSpc>
                <a:spcPct val="90000"/>
              </a:lnSpc>
              <a:spcBef>
                <a:spcPts val="1200"/>
              </a:spcBef>
              <a:spcAft>
                <a:spcPts val="0"/>
              </a:spcAft>
              <a:buClr>
                <a:schemeClr val="dk1"/>
              </a:buClr>
              <a:buSzPts val="1800"/>
              <a:buNone/>
              <a:defRPr/>
            </a:lvl4pPr>
            <a:lvl5pPr indent="-228600" lvl="4" marL="2286000" rtl="0" algn="l">
              <a:lnSpc>
                <a:spcPct val="90000"/>
              </a:lnSpc>
              <a:spcBef>
                <a:spcPts val="1200"/>
              </a:spcBef>
              <a:spcAft>
                <a:spcPts val="0"/>
              </a:spcAft>
              <a:buClr>
                <a:schemeClr val="dk1"/>
              </a:buClr>
              <a:buSzPts val="1800"/>
              <a:buNone/>
              <a:defRPr/>
            </a:lvl5pPr>
            <a:lvl6pPr indent="-342900" lvl="5" marL="2743200" rtl="0" algn="l">
              <a:lnSpc>
                <a:spcPct val="90000"/>
              </a:lnSpc>
              <a:spcBef>
                <a:spcPts val="1200"/>
              </a:spcBef>
              <a:spcAft>
                <a:spcPts val="0"/>
              </a:spcAft>
              <a:buClr>
                <a:schemeClr val="dk1"/>
              </a:buClr>
              <a:buSzPts val="1800"/>
              <a:buChar char="■"/>
              <a:defRPr/>
            </a:lvl6pPr>
            <a:lvl7pPr indent="-342900" lvl="6" marL="3200400" rtl="0" algn="l">
              <a:lnSpc>
                <a:spcPct val="90000"/>
              </a:lnSpc>
              <a:spcBef>
                <a:spcPts val="1200"/>
              </a:spcBef>
              <a:spcAft>
                <a:spcPts val="0"/>
              </a:spcAft>
              <a:buClr>
                <a:schemeClr val="dk1"/>
              </a:buClr>
              <a:buSzPts val="1800"/>
              <a:buChar char="●"/>
              <a:defRPr/>
            </a:lvl7pPr>
            <a:lvl8pPr indent="-342900" lvl="7" marL="3657600" rtl="0" algn="l">
              <a:lnSpc>
                <a:spcPct val="90000"/>
              </a:lnSpc>
              <a:spcBef>
                <a:spcPts val="1200"/>
              </a:spcBef>
              <a:spcAft>
                <a:spcPts val="0"/>
              </a:spcAft>
              <a:buClr>
                <a:schemeClr val="dk1"/>
              </a:buClr>
              <a:buSzPts val="1800"/>
              <a:buChar char="○"/>
              <a:defRPr/>
            </a:lvl8pPr>
            <a:lvl9pPr indent="-342900" lvl="8" marL="4114800" rtl="0" algn="l">
              <a:lnSpc>
                <a:spcPct val="90000"/>
              </a:lnSpc>
              <a:spcBef>
                <a:spcPts val="1200"/>
              </a:spcBef>
              <a:spcAft>
                <a:spcPts val="120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_1">
    <p:spTree>
      <p:nvGrpSpPr>
        <p:cNvPr id="68" name="Shape 68"/>
        <p:cNvGrpSpPr/>
        <p:nvPr/>
      </p:nvGrpSpPr>
      <p:grpSpPr>
        <a:xfrm>
          <a:off x="0" y="0"/>
          <a:ext cx="0" cy="0"/>
          <a:chOff x="0" y="0"/>
          <a:chExt cx="0" cy="0"/>
        </a:xfrm>
      </p:grpSpPr>
      <p:sp>
        <p:nvSpPr>
          <p:cNvPr id="69" name="Google Shape;69;p18"/>
          <p:cNvSpPr txBox="1"/>
          <p:nvPr>
            <p:ph type="title"/>
          </p:nvPr>
        </p:nvSpPr>
        <p:spPr>
          <a:xfrm>
            <a:off x="457200" y="274320"/>
            <a:ext cx="82296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990000"/>
              </a:buClr>
              <a:buSzPts val="2100"/>
              <a:buFont typeface="Arial Black"/>
              <a:buNone/>
              <a:defRPr sz="2100">
                <a:solidFill>
                  <a:srgbClr val="99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70" name="Google Shape;70;p18"/>
          <p:cNvPicPr preferRelativeResize="0"/>
          <p:nvPr/>
        </p:nvPicPr>
        <p:blipFill rotWithShape="1">
          <a:blip r:embed="rId2">
            <a:alphaModFix/>
          </a:blip>
          <a:srcRect b="0" l="0" r="0" t="0"/>
          <a:stretch/>
        </p:blipFill>
        <p:spPr>
          <a:xfrm>
            <a:off x="94442" y="4632722"/>
            <a:ext cx="737365" cy="461590"/>
          </a:xfrm>
          <a:prstGeom prst="rect">
            <a:avLst/>
          </a:prstGeom>
          <a:noFill/>
          <a:ln>
            <a:noFill/>
          </a:ln>
        </p:spPr>
      </p:pic>
      <p:sp>
        <p:nvSpPr>
          <p:cNvPr id="71" name="Google Shape;71;p18"/>
          <p:cNvSpPr txBox="1"/>
          <p:nvPr>
            <p:ph idx="1" type="body"/>
          </p:nvPr>
        </p:nvSpPr>
        <p:spPr>
          <a:xfrm>
            <a:off x="457200" y="1357884"/>
            <a:ext cx="8229600" cy="32712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sz="1800"/>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_2">
    <p:spTree>
      <p:nvGrpSpPr>
        <p:cNvPr id="72" name="Shape 72"/>
        <p:cNvGrpSpPr/>
        <p:nvPr/>
      </p:nvGrpSpPr>
      <p:grpSpPr>
        <a:xfrm>
          <a:off x="0" y="0"/>
          <a:ext cx="0" cy="0"/>
          <a:chOff x="0" y="0"/>
          <a:chExt cx="0" cy="0"/>
        </a:xfrm>
      </p:grpSpPr>
      <p:sp>
        <p:nvSpPr>
          <p:cNvPr id="73" name="Google Shape;73;p19"/>
          <p:cNvSpPr txBox="1"/>
          <p:nvPr>
            <p:ph type="title"/>
          </p:nvPr>
        </p:nvSpPr>
        <p:spPr>
          <a:xfrm>
            <a:off x="457200" y="274320"/>
            <a:ext cx="82296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990000"/>
              </a:buClr>
              <a:buSzPts val="2100"/>
              <a:buFont typeface="Arial Black"/>
              <a:buNone/>
              <a:defRPr sz="2100">
                <a:solidFill>
                  <a:srgbClr val="99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74" name="Google Shape;74;p19"/>
          <p:cNvPicPr preferRelativeResize="0"/>
          <p:nvPr/>
        </p:nvPicPr>
        <p:blipFill rotWithShape="1">
          <a:blip r:embed="rId2">
            <a:alphaModFix/>
          </a:blip>
          <a:srcRect b="0" l="0" r="0" t="0"/>
          <a:stretch/>
        </p:blipFill>
        <p:spPr>
          <a:xfrm>
            <a:off x="94442" y="4632722"/>
            <a:ext cx="737365" cy="461590"/>
          </a:xfrm>
          <a:prstGeom prst="rect">
            <a:avLst/>
          </a:prstGeom>
          <a:noFill/>
          <a:ln>
            <a:noFill/>
          </a:ln>
        </p:spPr>
      </p:pic>
      <p:sp>
        <p:nvSpPr>
          <p:cNvPr id="75" name="Google Shape;75;p19"/>
          <p:cNvSpPr txBox="1"/>
          <p:nvPr>
            <p:ph idx="1" type="body"/>
          </p:nvPr>
        </p:nvSpPr>
        <p:spPr>
          <a:xfrm>
            <a:off x="457200" y="1357884"/>
            <a:ext cx="8229600" cy="32712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sz="1800"/>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Title and Content_3">
    <p:spTree>
      <p:nvGrpSpPr>
        <p:cNvPr id="76" name="Shape 76"/>
        <p:cNvGrpSpPr/>
        <p:nvPr/>
      </p:nvGrpSpPr>
      <p:grpSpPr>
        <a:xfrm>
          <a:off x="0" y="0"/>
          <a:ext cx="0" cy="0"/>
          <a:chOff x="0" y="0"/>
          <a:chExt cx="0" cy="0"/>
        </a:xfrm>
      </p:grpSpPr>
      <p:sp>
        <p:nvSpPr>
          <p:cNvPr id="77" name="Google Shape;77;p20"/>
          <p:cNvSpPr txBox="1"/>
          <p:nvPr>
            <p:ph type="title"/>
          </p:nvPr>
        </p:nvSpPr>
        <p:spPr>
          <a:xfrm>
            <a:off x="457200" y="274320"/>
            <a:ext cx="82296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990000"/>
              </a:buClr>
              <a:buSzPts val="2100"/>
              <a:buFont typeface="Arial Black"/>
              <a:buNone/>
              <a:defRPr sz="2100">
                <a:solidFill>
                  <a:srgbClr val="99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78" name="Google Shape;78;p20"/>
          <p:cNvPicPr preferRelativeResize="0"/>
          <p:nvPr/>
        </p:nvPicPr>
        <p:blipFill rotWithShape="1">
          <a:blip r:embed="rId2">
            <a:alphaModFix/>
          </a:blip>
          <a:srcRect b="0" l="0" r="0" t="0"/>
          <a:stretch/>
        </p:blipFill>
        <p:spPr>
          <a:xfrm>
            <a:off x="94442" y="4632722"/>
            <a:ext cx="737365" cy="461590"/>
          </a:xfrm>
          <a:prstGeom prst="rect">
            <a:avLst/>
          </a:prstGeom>
          <a:noFill/>
          <a:ln>
            <a:noFill/>
          </a:ln>
        </p:spPr>
      </p:pic>
      <p:sp>
        <p:nvSpPr>
          <p:cNvPr id="79" name="Google Shape;79;p20"/>
          <p:cNvSpPr txBox="1"/>
          <p:nvPr>
            <p:ph idx="1" type="body"/>
          </p:nvPr>
        </p:nvSpPr>
        <p:spPr>
          <a:xfrm>
            <a:off x="457200" y="1357884"/>
            <a:ext cx="8229600" cy="32712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sz="1800"/>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4">
  <p:cSld name="Title and Content_4">
    <p:spTree>
      <p:nvGrpSpPr>
        <p:cNvPr id="80" name="Shape 80"/>
        <p:cNvGrpSpPr/>
        <p:nvPr/>
      </p:nvGrpSpPr>
      <p:grpSpPr>
        <a:xfrm>
          <a:off x="0" y="0"/>
          <a:ext cx="0" cy="0"/>
          <a:chOff x="0" y="0"/>
          <a:chExt cx="0" cy="0"/>
        </a:xfrm>
      </p:grpSpPr>
      <p:sp>
        <p:nvSpPr>
          <p:cNvPr id="81" name="Google Shape;81;p21"/>
          <p:cNvSpPr txBox="1"/>
          <p:nvPr>
            <p:ph type="title"/>
          </p:nvPr>
        </p:nvSpPr>
        <p:spPr>
          <a:xfrm>
            <a:off x="457200" y="274320"/>
            <a:ext cx="82296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990000"/>
              </a:buClr>
              <a:buSzPts val="2100"/>
              <a:buFont typeface="Arial Black"/>
              <a:buNone/>
              <a:defRPr sz="2100">
                <a:solidFill>
                  <a:srgbClr val="99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2" name="Google Shape;82;p21"/>
          <p:cNvPicPr preferRelativeResize="0"/>
          <p:nvPr/>
        </p:nvPicPr>
        <p:blipFill rotWithShape="1">
          <a:blip r:embed="rId2">
            <a:alphaModFix/>
          </a:blip>
          <a:srcRect b="0" l="0" r="0" t="0"/>
          <a:stretch/>
        </p:blipFill>
        <p:spPr>
          <a:xfrm>
            <a:off x="94442" y="4632722"/>
            <a:ext cx="737365" cy="461590"/>
          </a:xfrm>
          <a:prstGeom prst="rect">
            <a:avLst/>
          </a:prstGeom>
          <a:noFill/>
          <a:ln>
            <a:noFill/>
          </a:ln>
        </p:spPr>
      </p:pic>
      <p:sp>
        <p:nvSpPr>
          <p:cNvPr id="83" name="Google Shape;83;p21"/>
          <p:cNvSpPr txBox="1"/>
          <p:nvPr>
            <p:ph idx="1" type="body"/>
          </p:nvPr>
        </p:nvSpPr>
        <p:spPr>
          <a:xfrm>
            <a:off x="457200" y="1357884"/>
            <a:ext cx="8229600" cy="32712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sz="1800"/>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22"/>
          <p:cNvSpPr txBox="1"/>
          <p:nvPr>
            <p:ph type="ctrTitle"/>
          </p:nvPr>
        </p:nvSpPr>
        <p:spPr>
          <a:xfrm>
            <a:off x="395889" y="1593875"/>
            <a:ext cx="8414400" cy="11310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Clr>
                <a:srgbClr val="990000"/>
              </a:buClr>
              <a:buSzPct val="96428"/>
              <a:buFont typeface="Arial Black"/>
              <a:buNone/>
            </a:pPr>
            <a:r>
              <a:rPr b="1" lang="en"/>
              <a:t>Towards Precise Detection of Toxic Pharmaceutical Drugs using Vision Transformers</a:t>
            </a:r>
            <a:endParaRPr b="1"/>
          </a:p>
        </p:txBody>
      </p:sp>
      <p:sp>
        <p:nvSpPr>
          <p:cNvPr id="89" name="Google Shape;89;p22"/>
          <p:cNvSpPr txBox="1"/>
          <p:nvPr>
            <p:ph idx="1" type="subTitle"/>
          </p:nvPr>
        </p:nvSpPr>
        <p:spPr>
          <a:xfrm>
            <a:off x="395895" y="4252625"/>
            <a:ext cx="6167700" cy="750300"/>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90000"/>
              </a:lnSpc>
              <a:spcBef>
                <a:spcPts val="0"/>
              </a:spcBef>
              <a:spcAft>
                <a:spcPts val="0"/>
              </a:spcAft>
              <a:buClr>
                <a:schemeClr val="dk1"/>
              </a:buClr>
              <a:buSzPts val="1500"/>
              <a:buNone/>
            </a:pPr>
            <a:r>
              <a:rPr lang="en"/>
              <a:t>Presenters: </a:t>
            </a:r>
            <a:r>
              <a:rPr lang="en"/>
              <a:t>Derek Nguyen, Oghenetega Erekata,                                            </a:t>
            </a:r>
            <a:endParaRPr/>
          </a:p>
          <a:p>
            <a:pPr indent="0" lvl="0" marL="0" rtl="0" algn="l">
              <a:lnSpc>
                <a:spcPct val="90000"/>
              </a:lnSpc>
              <a:spcBef>
                <a:spcPts val="1200"/>
              </a:spcBef>
              <a:spcAft>
                <a:spcPts val="1200"/>
              </a:spcAft>
              <a:buClr>
                <a:schemeClr val="dk1"/>
              </a:buClr>
              <a:buSzPts val="1500"/>
              <a:buNone/>
            </a:pPr>
            <a:r>
              <a:rPr lang="en"/>
              <a:t>                    Richard Park, Yogesh Kulkarni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1"/>
          <p:cNvSpPr txBox="1"/>
          <p:nvPr>
            <p:ph idx="1" type="body"/>
          </p:nvPr>
        </p:nvSpPr>
        <p:spPr>
          <a:xfrm>
            <a:off x="496275" y="3448448"/>
            <a:ext cx="4755900" cy="448800"/>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90000"/>
              </a:lnSpc>
              <a:spcBef>
                <a:spcPts val="0"/>
              </a:spcBef>
              <a:spcAft>
                <a:spcPts val="1200"/>
              </a:spcAft>
              <a:buClr>
                <a:schemeClr val="dk1"/>
              </a:buClr>
              <a:buSzPts val="2100"/>
              <a:buNone/>
            </a:pPr>
            <a:r>
              <a:rPr lang="en"/>
              <a:t>Data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2"/>
          <p:cNvSpPr txBox="1"/>
          <p:nvPr>
            <p:ph idx="1" type="body"/>
          </p:nvPr>
        </p:nvSpPr>
        <p:spPr>
          <a:xfrm>
            <a:off x="4571999" y="248295"/>
            <a:ext cx="4457700" cy="438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1200"/>
              </a:spcAft>
              <a:buClr>
                <a:srgbClr val="990000"/>
              </a:buClr>
              <a:buSzPts val="2000"/>
              <a:buNone/>
            </a:pPr>
            <a:r>
              <a:rPr b="0" lang="en" sz="2100">
                <a:latin typeface="Arial"/>
                <a:ea typeface="Arial"/>
                <a:cs typeface="Arial"/>
                <a:sym typeface="Arial"/>
              </a:rPr>
              <a:t>Dataset: Pill Image Dataset</a:t>
            </a:r>
            <a:endParaRPr b="0" sz="2100">
              <a:latin typeface="Arial"/>
              <a:ea typeface="Arial"/>
              <a:cs typeface="Arial"/>
              <a:sym typeface="Arial"/>
            </a:endParaRPr>
          </a:p>
        </p:txBody>
      </p:sp>
      <p:sp>
        <p:nvSpPr>
          <p:cNvPr id="149" name="Google Shape;149;p32"/>
          <p:cNvSpPr txBox="1"/>
          <p:nvPr>
            <p:ph idx="3" type="body"/>
          </p:nvPr>
        </p:nvSpPr>
        <p:spPr>
          <a:xfrm>
            <a:off x="4410075" y="736225"/>
            <a:ext cx="4628700" cy="4275900"/>
          </a:xfrm>
          <a:prstGeom prst="rect">
            <a:avLst/>
          </a:prstGeom>
          <a:noFill/>
          <a:ln>
            <a:noFill/>
          </a:ln>
        </p:spPr>
        <p:txBody>
          <a:bodyPr anchorCtr="0" anchor="t" bIns="45700" lIns="91425" spcFirstLastPara="1" rIns="91425" wrap="square" tIns="45700">
            <a:normAutofit/>
          </a:bodyPr>
          <a:lstStyle/>
          <a:p>
            <a:pPr indent="-304800" lvl="0" marL="457200" rtl="0" algn="l">
              <a:lnSpc>
                <a:spcPct val="90000"/>
              </a:lnSpc>
              <a:spcBef>
                <a:spcPts val="0"/>
              </a:spcBef>
              <a:spcAft>
                <a:spcPts val="0"/>
              </a:spcAft>
              <a:buSzPts val="1200"/>
              <a:buChar char="●"/>
            </a:pPr>
            <a:r>
              <a:rPr lang="en" sz="1200"/>
              <a:t>We used two datasets for our project: the National Library of Medicine Pill image dataset and a dataset of LD-50 reading</a:t>
            </a:r>
            <a:endParaRPr sz="1200"/>
          </a:p>
          <a:p>
            <a:pPr indent="-304800" lvl="0" marL="457200" rtl="0" algn="l">
              <a:lnSpc>
                <a:spcPct val="90000"/>
              </a:lnSpc>
              <a:spcBef>
                <a:spcPts val="1000"/>
              </a:spcBef>
              <a:spcAft>
                <a:spcPts val="0"/>
              </a:spcAft>
              <a:buSzPts val="1200"/>
              <a:buChar char="●"/>
            </a:pPr>
            <a:r>
              <a:rPr lang="en" sz="1200"/>
              <a:t>The National Library of Medicine Pill Image dataset consists of over 4,000 Reference Pill Images (high-quality images taken under controlled lighting conditions) and over 133,000 Consumer Pill Images (lower-quality images that mirror what one might expect in the real world).</a:t>
            </a:r>
            <a:endParaRPr sz="1200"/>
          </a:p>
          <a:p>
            <a:pPr indent="-304800" lvl="0" marL="457200" rtl="0" algn="l">
              <a:lnSpc>
                <a:spcPct val="90000"/>
              </a:lnSpc>
              <a:spcBef>
                <a:spcPts val="1000"/>
              </a:spcBef>
              <a:spcAft>
                <a:spcPts val="0"/>
              </a:spcAft>
              <a:buSzPts val="1200"/>
              <a:buChar char="●"/>
            </a:pPr>
            <a:r>
              <a:rPr lang="en" sz="1200"/>
              <a:t>Originally, the Reference pill images contained </a:t>
            </a:r>
            <a:r>
              <a:rPr lang="en" sz="1200">
                <a:solidFill>
                  <a:srgbClr val="FF0000"/>
                </a:solidFill>
              </a:rPr>
              <a:t>200 </a:t>
            </a:r>
            <a:r>
              <a:rPr lang="en" sz="1200"/>
              <a:t>number of classes, and the Consumer pill images contained</a:t>
            </a:r>
            <a:r>
              <a:rPr lang="en" sz="1200">
                <a:solidFill>
                  <a:srgbClr val="FF0000"/>
                </a:solidFill>
              </a:rPr>
              <a:t> ~1000 </a:t>
            </a:r>
            <a:r>
              <a:rPr lang="en" sz="1200"/>
              <a:t>number of classes. </a:t>
            </a:r>
            <a:endParaRPr sz="1200"/>
          </a:p>
          <a:p>
            <a:pPr indent="-304800" lvl="0" marL="457200" rtl="0" algn="l">
              <a:lnSpc>
                <a:spcPct val="90000"/>
              </a:lnSpc>
              <a:spcBef>
                <a:spcPts val="1000"/>
              </a:spcBef>
              <a:spcAft>
                <a:spcPts val="0"/>
              </a:spcAft>
              <a:buSzPts val="1200"/>
              <a:buChar char="●"/>
            </a:pPr>
            <a:r>
              <a:rPr lang="en" sz="1200"/>
              <a:t>Due to memory constraints, we couldn't download all the consumer images, so we ended up downloading </a:t>
            </a:r>
            <a:r>
              <a:rPr lang="en" sz="1200">
                <a:solidFill>
                  <a:srgbClr val="FF0000"/>
                </a:solidFill>
              </a:rPr>
              <a:t>all 4000</a:t>
            </a:r>
            <a:r>
              <a:rPr lang="en" sz="1200"/>
              <a:t> of the Reference images containing images of </a:t>
            </a:r>
            <a:r>
              <a:rPr lang="en" sz="1200">
                <a:solidFill>
                  <a:srgbClr val="FF0000"/>
                </a:solidFill>
              </a:rPr>
              <a:t>200 </a:t>
            </a:r>
            <a:r>
              <a:rPr lang="en" sz="1200"/>
              <a:t>classes and </a:t>
            </a:r>
            <a:r>
              <a:rPr lang="en" sz="1200">
                <a:solidFill>
                  <a:srgbClr val="FF0000"/>
                </a:solidFill>
              </a:rPr>
              <a:t>16k</a:t>
            </a:r>
            <a:r>
              <a:rPr lang="en" sz="1200"/>
              <a:t> of the Consumer images containing images of </a:t>
            </a:r>
            <a:r>
              <a:rPr lang="en" sz="1200">
                <a:solidFill>
                  <a:srgbClr val="FF0000"/>
                </a:solidFill>
              </a:rPr>
              <a:t>230 </a:t>
            </a:r>
            <a:r>
              <a:rPr lang="en" sz="1200"/>
              <a:t>classes.</a:t>
            </a:r>
            <a:endParaRPr sz="1200"/>
          </a:p>
          <a:p>
            <a:pPr indent="-304800" lvl="0" marL="457200" rtl="0" algn="l">
              <a:lnSpc>
                <a:spcPct val="115000"/>
              </a:lnSpc>
              <a:spcBef>
                <a:spcPts val="1000"/>
              </a:spcBef>
              <a:spcAft>
                <a:spcPts val="1000"/>
              </a:spcAft>
              <a:buSzPts val="1200"/>
              <a:buChar char="●"/>
            </a:pPr>
            <a:r>
              <a:rPr lang="en" sz="1200"/>
              <a:t>Due to insufficient images for some classes, we set a threshold of </a:t>
            </a:r>
            <a:r>
              <a:rPr lang="en" sz="1200">
                <a:solidFill>
                  <a:srgbClr val="FF0000"/>
                </a:solidFill>
              </a:rPr>
              <a:t>18</a:t>
            </a:r>
            <a:r>
              <a:rPr lang="en" sz="1200"/>
              <a:t> for the Consumer images and </a:t>
            </a:r>
            <a:r>
              <a:rPr lang="en" sz="1200">
                <a:solidFill>
                  <a:srgbClr val="FF0000"/>
                </a:solidFill>
              </a:rPr>
              <a:t>10 </a:t>
            </a:r>
            <a:r>
              <a:rPr lang="en" sz="1200"/>
              <a:t>for the Reference images. This resulted in </a:t>
            </a:r>
            <a:r>
              <a:rPr lang="en" sz="1200">
                <a:solidFill>
                  <a:srgbClr val="FF0000"/>
                </a:solidFill>
              </a:rPr>
              <a:t>8,782</a:t>
            </a:r>
            <a:r>
              <a:rPr lang="en" sz="1200"/>
              <a:t> Consumer images consisting of </a:t>
            </a:r>
            <a:r>
              <a:rPr lang="en" sz="1200">
                <a:solidFill>
                  <a:srgbClr val="FF0000"/>
                </a:solidFill>
              </a:rPr>
              <a:t>230</a:t>
            </a:r>
            <a:r>
              <a:rPr lang="en" sz="1200"/>
              <a:t> classes and </a:t>
            </a:r>
            <a:r>
              <a:rPr lang="en" sz="1200">
                <a:solidFill>
                  <a:srgbClr val="FF0000"/>
                </a:solidFill>
              </a:rPr>
              <a:t>~2000</a:t>
            </a:r>
            <a:r>
              <a:rPr lang="en" sz="1200"/>
              <a:t> Reference images consisting of </a:t>
            </a:r>
            <a:r>
              <a:rPr lang="en" sz="1200">
                <a:solidFill>
                  <a:srgbClr val="FF0000"/>
                </a:solidFill>
              </a:rPr>
              <a:t>117</a:t>
            </a:r>
            <a:r>
              <a:rPr lang="en" sz="1200"/>
              <a:t> classes for our training.</a:t>
            </a:r>
            <a:endParaRPr sz="1200"/>
          </a:p>
        </p:txBody>
      </p:sp>
      <p:pic>
        <p:nvPicPr>
          <p:cNvPr id="150" name="Google Shape;150;p32"/>
          <p:cNvPicPr preferRelativeResize="0"/>
          <p:nvPr/>
        </p:nvPicPr>
        <p:blipFill>
          <a:blip r:embed="rId3">
            <a:alphaModFix/>
          </a:blip>
          <a:stretch>
            <a:fillRect/>
          </a:stretch>
        </p:blipFill>
        <p:spPr>
          <a:xfrm>
            <a:off x="130475" y="592875"/>
            <a:ext cx="4279599" cy="1817150"/>
          </a:xfrm>
          <a:prstGeom prst="rect">
            <a:avLst/>
          </a:prstGeom>
          <a:noFill/>
          <a:ln>
            <a:noFill/>
          </a:ln>
        </p:spPr>
      </p:pic>
      <p:sp>
        <p:nvSpPr>
          <p:cNvPr id="151" name="Google Shape;151;p32"/>
          <p:cNvSpPr txBox="1"/>
          <p:nvPr/>
        </p:nvSpPr>
        <p:spPr>
          <a:xfrm>
            <a:off x="1057938" y="2410025"/>
            <a:ext cx="2205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Reference Pill Dataset</a:t>
            </a:r>
            <a:endParaRPr sz="800"/>
          </a:p>
        </p:txBody>
      </p:sp>
      <p:pic>
        <p:nvPicPr>
          <p:cNvPr id="152" name="Google Shape;152;p32"/>
          <p:cNvPicPr preferRelativeResize="0"/>
          <p:nvPr/>
        </p:nvPicPr>
        <p:blipFill>
          <a:blip r:embed="rId4">
            <a:alphaModFix/>
          </a:blip>
          <a:stretch>
            <a:fillRect/>
          </a:stretch>
        </p:blipFill>
        <p:spPr>
          <a:xfrm>
            <a:off x="130475" y="2827900"/>
            <a:ext cx="4303749" cy="1926150"/>
          </a:xfrm>
          <a:prstGeom prst="rect">
            <a:avLst/>
          </a:prstGeom>
          <a:noFill/>
          <a:ln>
            <a:noFill/>
          </a:ln>
        </p:spPr>
      </p:pic>
      <p:sp>
        <p:nvSpPr>
          <p:cNvPr id="153" name="Google Shape;153;p32"/>
          <p:cNvSpPr txBox="1"/>
          <p:nvPr/>
        </p:nvSpPr>
        <p:spPr>
          <a:xfrm>
            <a:off x="1043550" y="4790375"/>
            <a:ext cx="2205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Consumer </a:t>
            </a:r>
            <a:r>
              <a:rPr lang="en" sz="800"/>
              <a:t>Pill Dataset</a:t>
            </a:r>
            <a:endParaRPr sz="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3"/>
          <p:cNvSpPr txBox="1"/>
          <p:nvPr>
            <p:ph type="title"/>
          </p:nvPr>
        </p:nvSpPr>
        <p:spPr>
          <a:xfrm>
            <a:off x="457200" y="274320"/>
            <a:ext cx="8229600" cy="994200"/>
          </a:xfrm>
          <a:prstGeom prst="rect">
            <a:avLst/>
          </a:prstGeom>
        </p:spPr>
        <p:txBody>
          <a:bodyPr anchorCtr="0" anchor="ctr" bIns="34275" lIns="68575" spcFirstLastPara="1" rIns="68575" wrap="square" tIns="34275">
            <a:normAutofit/>
          </a:bodyPr>
          <a:lstStyle/>
          <a:p>
            <a:pPr indent="0" lvl="0" marL="0" rtl="0" algn="l">
              <a:spcBef>
                <a:spcPts val="1000"/>
              </a:spcBef>
              <a:spcAft>
                <a:spcPts val="1200"/>
              </a:spcAft>
              <a:buNone/>
            </a:pPr>
            <a:r>
              <a:rPr lang="en"/>
              <a:t>Histogram of Dataset distribution</a:t>
            </a:r>
            <a:endParaRPr/>
          </a:p>
        </p:txBody>
      </p:sp>
      <p:sp>
        <p:nvSpPr>
          <p:cNvPr id="159" name="Google Shape;159;p33"/>
          <p:cNvSpPr txBox="1"/>
          <p:nvPr>
            <p:ph idx="1" type="body"/>
          </p:nvPr>
        </p:nvSpPr>
        <p:spPr>
          <a:xfrm>
            <a:off x="457200" y="1136034"/>
            <a:ext cx="8229600" cy="3271200"/>
          </a:xfrm>
          <a:prstGeom prst="rect">
            <a:avLst/>
          </a:prstGeom>
        </p:spPr>
        <p:txBody>
          <a:bodyPr anchorCtr="0" anchor="t" bIns="34275" lIns="68575" spcFirstLastPara="1" rIns="68575" wrap="square" tIns="34275">
            <a:normAutofit/>
          </a:bodyPr>
          <a:lstStyle/>
          <a:p>
            <a:pPr indent="0" lvl="0" marL="0" rtl="0" algn="l">
              <a:lnSpc>
                <a:spcPct val="100000"/>
              </a:lnSpc>
              <a:spcBef>
                <a:spcPts val="0"/>
              </a:spcBef>
              <a:spcAft>
                <a:spcPts val="0"/>
              </a:spcAft>
              <a:buNone/>
            </a:pPr>
            <a:r>
              <a:rPr lang="en">
                <a:solidFill>
                  <a:schemeClr val="dk1"/>
                </a:solidFill>
              </a:rPr>
              <a:t>Consumer Dataset Image Distribution:</a:t>
            </a:r>
            <a:endParaRPr>
              <a:solidFill>
                <a:schemeClr val="dk1"/>
              </a:solidFill>
            </a:endParaRPr>
          </a:p>
          <a:p>
            <a:pPr indent="0" lvl="0" marL="457200" rtl="0" algn="l">
              <a:spcBef>
                <a:spcPts val="800"/>
              </a:spcBef>
              <a:spcAft>
                <a:spcPts val="1200"/>
              </a:spcAft>
              <a:buNone/>
            </a:pPr>
            <a:r>
              <a:t/>
            </a:r>
            <a:endParaRPr>
              <a:solidFill>
                <a:schemeClr val="dk1"/>
              </a:solidFill>
            </a:endParaRPr>
          </a:p>
        </p:txBody>
      </p:sp>
      <p:pic>
        <p:nvPicPr>
          <p:cNvPr id="160" name="Google Shape;160;p33"/>
          <p:cNvPicPr preferRelativeResize="0"/>
          <p:nvPr/>
        </p:nvPicPr>
        <p:blipFill>
          <a:blip r:embed="rId3">
            <a:alphaModFix/>
          </a:blip>
          <a:stretch>
            <a:fillRect/>
          </a:stretch>
        </p:blipFill>
        <p:spPr>
          <a:xfrm>
            <a:off x="289250" y="1694675"/>
            <a:ext cx="3810000" cy="2343150"/>
          </a:xfrm>
          <a:prstGeom prst="rect">
            <a:avLst/>
          </a:prstGeom>
          <a:noFill/>
          <a:ln>
            <a:noFill/>
          </a:ln>
        </p:spPr>
      </p:pic>
      <p:pic>
        <p:nvPicPr>
          <p:cNvPr id="161" name="Google Shape;161;p33"/>
          <p:cNvPicPr preferRelativeResize="0"/>
          <p:nvPr/>
        </p:nvPicPr>
        <p:blipFill>
          <a:blip r:embed="rId4">
            <a:alphaModFix/>
          </a:blip>
          <a:stretch>
            <a:fillRect/>
          </a:stretch>
        </p:blipFill>
        <p:spPr>
          <a:xfrm>
            <a:off x="4572000" y="1672425"/>
            <a:ext cx="3981450" cy="2324100"/>
          </a:xfrm>
          <a:prstGeom prst="rect">
            <a:avLst/>
          </a:prstGeom>
          <a:noFill/>
          <a:ln>
            <a:noFill/>
          </a:ln>
        </p:spPr>
      </p:pic>
      <p:sp>
        <p:nvSpPr>
          <p:cNvPr id="162" name="Google Shape;162;p33"/>
          <p:cNvSpPr txBox="1"/>
          <p:nvPr/>
        </p:nvSpPr>
        <p:spPr>
          <a:xfrm>
            <a:off x="717875" y="4033400"/>
            <a:ext cx="304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Consumer Dataset w/o Threshold</a:t>
            </a:r>
            <a:endParaRPr/>
          </a:p>
        </p:txBody>
      </p:sp>
      <p:sp>
        <p:nvSpPr>
          <p:cNvPr id="163" name="Google Shape;163;p33"/>
          <p:cNvSpPr txBox="1"/>
          <p:nvPr/>
        </p:nvSpPr>
        <p:spPr>
          <a:xfrm>
            <a:off x="5041875" y="4067400"/>
            <a:ext cx="304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Consumer Dataset with Threshold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4"/>
          <p:cNvSpPr txBox="1"/>
          <p:nvPr>
            <p:ph idx="1" type="body"/>
          </p:nvPr>
        </p:nvSpPr>
        <p:spPr>
          <a:xfrm>
            <a:off x="4273999" y="248295"/>
            <a:ext cx="4457700" cy="438600"/>
          </a:xfrm>
          <a:prstGeom prst="rect">
            <a:avLst/>
          </a:prstGeom>
        </p:spPr>
        <p:txBody>
          <a:bodyPr anchorCtr="0" anchor="t" bIns="45700" lIns="91425" spcFirstLastPara="1" rIns="91425" wrap="square" tIns="45700">
            <a:noAutofit/>
          </a:bodyPr>
          <a:lstStyle/>
          <a:p>
            <a:pPr indent="0" lvl="0" marL="0" rtl="0" algn="l">
              <a:spcBef>
                <a:spcPts val="1000"/>
              </a:spcBef>
              <a:spcAft>
                <a:spcPts val="1200"/>
              </a:spcAft>
              <a:buNone/>
            </a:pPr>
            <a:r>
              <a:rPr b="0" lang="en" sz="2100">
                <a:latin typeface="Arial"/>
                <a:ea typeface="Arial"/>
                <a:cs typeface="Arial"/>
                <a:sym typeface="Arial"/>
              </a:rPr>
              <a:t>Dataset: LD-50 dataset</a:t>
            </a:r>
            <a:endParaRPr b="0" sz="2100">
              <a:latin typeface="Arial"/>
              <a:ea typeface="Arial"/>
              <a:cs typeface="Arial"/>
              <a:sym typeface="Arial"/>
            </a:endParaRPr>
          </a:p>
        </p:txBody>
      </p:sp>
      <p:sp>
        <p:nvSpPr>
          <p:cNvPr id="169" name="Google Shape;169;p34"/>
          <p:cNvSpPr txBox="1"/>
          <p:nvPr>
            <p:ph idx="3" type="body"/>
          </p:nvPr>
        </p:nvSpPr>
        <p:spPr>
          <a:xfrm>
            <a:off x="4273550" y="736225"/>
            <a:ext cx="4727100" cy="4170600"/>
          </a:xfrm>
          <a:prstGeom prst="rect">
            <a:avLst/>
          </a:prstGeom>
        </p:spPr>
        <p:txBody>
          <a:bodyPr anchorCtr="0" anchor="t" bIns="45700" lIns="91425" spcFirstLastPara="1" rIns="91425" wrap="square" tIns="45700">
            <a:normAutofit/>
          </a:bodyPr>
          <a:lstStyle/>
          <a:p>
            <a:pPr indent="-304800" lvl="0" marL="457200" rtl="0" algn="l">
              <a:spcBef>
                <a:spcPts val="1000"/>
              </a:spcBef>
              <a:spcAft>
                <a:spcPts val="0"/>
              </a:spcAft>
              <a:buSzPts val="1200"/>
              <a:buChar char="●"/>
            </a:pPr>
            <a:r>
              <a:rPr lang="en" sz="1200"/>
              <a:t>The LD50, which stands for Lethal Dose 50, is the quantity of a drug required to kill half of an animal test population.</a:t>
            </a:r>
            <a:endParaRPr sz="1200"/>
          </a:p>
          <a:p>
            <a:pPr indent="-304800" lvl="0" marL="457200" rtl="0" algn="l">
              <a:spcBef>
                <a:spcPts val="1200"/>
              </a:spcBef>
              <a:spcAft>
                <a:spcPts val="0"/>
              </a:spcAft>
              <a:buSzPts val="1200"/>
              <a:buChar char="●"/>
            </a:pPr>
            <a:r>
              <a:rPr lang="en" sz="1200"/>
              <a:t>We compiled the LD50 dataset by scraping the go.drugbank.com website (a comprehensive online database containing information on drugs and drug targets). For the drugs we couldn't find on the page, we searched the web for their LD50 values. </a:t>
            </a:r>
            <a:endParaRPr sz="1200"/>
          </a:p>
          <a:p>
            <a:pPr indent="-304800" lvl="0" marL="457200" rtl="0" algn="l">
              <a:spcBef>
                <a:spcPts val="1000"/>
              </a:spcBef>
              <a:spcAft>
                <a:spcPts val="0"/>
              </a:spcAft>
              <a:buSzPts val="1200"/>
              <a:buChar char="●"/>
            </a:pPr>
            <a:r>
              <a:rPr lang="en" sz="1200"/>
              <a:t>We also ensured that the LD50 values were in mg/kg, and since LD50 values exist for different animals, we chose to use only the values for rats and mice.</a:t>
            </a:r>
            <a:endParaRPr sz="1200"/>
          </a:p>
          <a:p>
            <a:pPr indent="-304800" lvl="0" marL="457200" rtl="0" algn="l">
              <a:lnSpc>
                <a:spcPct val="115000"/>
              </a:lnSpc>
              <a:spcBef>
                <a:spcPts val="1000"/>
              </a:spcBef>
              <a:spcAft>
                <a:spcPts val="0"/>
              </a:spcAft>
              <a:buSzPts val="1200"/>
              <a:buChar char="●"/>
            </a:pPr>
            <a:r>
              <a:rPr lang="en" sz="1200"/>
              <a:t>We grouped drugs into toxic drugs and non-toxic drugs using their LD50 values. We considered drugs with LD50 lower than </a:t>
            </a:r>
            <a:r>
              <a:rPr lang="en" sz="1200">
                <a:solidFill>
                  <a:srgbClr val="FF0000"/>
                </a:solidFill>
              </a:rPr>
              <a:t>300mg/kg</a:t>
            </a:r>
            <a:r>
              <a:rPr lang="en" sz="1200"/>
              <a:t> as toxic drugs and drugs with values above as non-toxic drugs.</a:t>
            </a:r>
            <a:endParaRPr sz="1200"/>
          </a:p>
          <a:p>
            <a:pPr indent="-304800" lvl="0" marL="457200" rtl="0" algn="l">
              <a:lnSpc>
                <a:spcPct val="115000"/>
              </a:lnSpc>
              <a:spcBef>
                <a:spcPts val="1000"/>
              </a:spcBef>
              <a:spcAft>
                <a:spcPts val="0"/>
              </a:spcAft>
              <a:buSzPts val="1200"/>
              <a:buChar char="●"/>
            </a:pPr>
            <a:r>
              <a:rPr lang="en" sz="1200"/>
              <a:t>In the consumer dataset, we ended up with </a:t>
            </a:r>
            <a:r>
              <a:rPr lang="en" sz="1200">
                <a:solidFill>
                  <a:srgbClr val="FF0000"/>
                </a:solidFill>
              </a:rPr>
              <a:t>30</a:t>
            </a:r>
            <a:r>
              <a:rPr lang="en" sz="1200"/>
              <a:t> classes of toxic drugs and </a:t>
            </a:r>
            <a:r>
              <a:rPr lang="en" sz="1200">
                <a:solidFill>
                  <a:srgbClr val="FF0000"/>
                </a:solidFill>
              </a:rPr>
              <a:t>200 </a:t>
            </a:r>
            <a:r>
              <a:rPr lang="en" sz="1200"/>
              <a:t>classes of non-toxic drugs. </a:t>
            </a:r>
            <a:endParaRPr sz="1200"/>
          </a:p>
          <a:p>
            <a:pPr indent="-304800" lvl="0" marL="457200" rtl="0" algn="l">
              <a:lnSpc>
                <a:spcPct val="115000"/>
              </a:lnSpc>
              <a:spcBef>
                <a:spcPts val="1000"/>
              </a:spcBef>
              <a:spcAft>
                <a:spcPts val="0"/>
              </a:spcAft>
              <a:buSzPts val="1200"/>
              <a:buChar char="●"/>
            </a:pPr>
            <a:r>
              <a:rPr lang="en" sz="1200"/>
              <a:t>We used this categorization to quantify how well our classifier is doing. (More on this later.)</a:t>
            </a:r>
            <a:endParaRPr sz="1200"/>
          </a:p>
        </p:txBody>
      </p:sp>
      <p:pic>
        <p:nvPicPr>
          <p:cNvPr id="170" name="Google Shape;170;p34"/>
          <p:cNvPicPr preferRelativeResize="0"/>
          <p:nvPr/>
        </p:nvPicPr>
        <p:blipFill>
          <a:blip r:embed="rId3">
            <a:alphaModFix/>
          </a:blip>
          <a:stretch>
            <a:fillRect/>
          </a:stretch>
        </p:blipFill>
        <p:spPr>
          <a:xfrm>
            <a:off x="372450" y="1224016"/>
            <a:ext cx="3901550" cy="2432135"/>
          </a:xfrm>
          <a:prstGeom prst="rect">
            <a:avLst/>
          </a:prstGeom>
          <a:noFill/>
          <a:ln>
            <a:noFill/>
          </a:ln>
        </p:spPr>
      </p:pic>
      <p:sp>
        <p:nvSpPr>
          <p:cNvPr id="171" name="Google Shape;171;p34"/>
          <p:cNvSpPr txBox="1"/>
          <p:nvPr/>
        </p:nvSpPr>
        <p:spPr>
          <a:xfrm>
            <a:off x="1676800" y="3465563"/>
            <a:ext cx="151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Pill labels</a:t>
            </a:r>
            <a:endParaRPr sz="800"/>
          </a:p>
        </p:txBody>
      </p:sp>
      <p:sp>
        <p:nvSpPr>
          <p:cNvPr id="172" name="Google Shape;172;p34"/>
          <p:cNvSpPr txBox="1"/>
          <p:nvPr/>
        </p:nvSpPr>
        <p:spPr>
          <a:xfrm rot="-5400000">
            <a:off x="-279400" y="2206838"/>
            <a:ext cx="1152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LD50</a:t>
            </a:r>
            <a:endParaRPr sz="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5"/>
          <p:cNvSpPr txBox="1"/>
          <p:nvPr>
            <p:ph idx="1" type="body"/>
          </p:nvPr>
        </p:nvSpPr>
        <p:spPr>
          <a:xfrm>
            <a:off x="496275" y="3448450"/>
            <a:ext cx="7008300" cy="448800"/>
          </a:xfrm>
          <a:prstGeom prst="rect">
            <a:avLst/>
          </a:prstGeom>
          <a:noFill/>
          <a:ln>
            <a:noFill/>
          </a:ln>
        </p:spPr>
        <p:txBody>
          <a:bodyPr anchorCtr="0" anchor="t" bIns="34275" lIns="68575" spcFirstLastPara="1" rIns="68575" wrap="square" tIns="34275">
            <a:normAutofit fontScale="92500"/>
          </a:bodyPr>
          <a:lstStyle/>
          <a:p>
            <a:pPr indent="0" lvl="0" marL="0" rtl="0" algn="l">
              <a:lnSpc>
                <a:spcPct val="90000"/>
              </a:lnSpc>
              <a:spcBef>
                <a:spcPts val="0"/>
              </a:spcBef>
              <a:spcAft>
                <a:spcPts val="1200"/>
              </a:spcAft>
              <a:buClr>
                <a:schemeClr val="dk1"/>
              </a:buClr>
              <a:buSzPct val="75000"/>
              <a:buNone/>
            </a:pPr>
            <a:r>
              <a:rPr lang="en"/>
              <a:t>Building the Pill </a:t>
            </a:r>
            <a:r>
              <a:rPr lang="en"/>
              <a:t>Classification Model</a:t>
            </a:r>
            <a:r>
              <a:rPr lang="en"/>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6"/>
          <p:cNvSpPr txBox="1"/>
          <p:nvPr>
            <p:ph type="title"/>
          </p:nvPr>
        </p:nvSpPr>
        <p:spPr>
          <a:xfrm>
            <a:off x="457200" y="274320"/>
            <a:ext cx="82296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sz="2800"/>
              <a:t>ViT</a:t>
            </a:r>
            <a:endParaRPr/>
          </a:p>
        </p:txBody>
      </p:sp>
      <p:sp>
        <p:nvSpPr>
          <p:cNvPr id="183" name="Google Shape;183;p36"/>
          <p:cNvSpPr txBox="1"/>
          <p:nvPr>
            <p:ph idx="1" type="body"/>
          </p:nvPr>
        </p:nvSpPr>
        <p:spPr>
          <a:xfrm>
            <a:off x="459300" y="1179900"/>
            <a:ext cx="3355800" cy="34527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rPr lang="en" sz="2000"/>
              <a:t>Choose a patch size</a:t>
            </a:r>
            <a:endParaRPr sz="2000"/>
          </a:p>
        </p:txBody>
      </p:sp>
      <p:pic>
        <p:nvPicPr>
          <p:cNvPr id="184" name="Google Shape;184;p36"/>
          <p:cNvPicPr preferRelativeResize="0"/>
          <p:nvPr/>
        </p:nvPicPr>
        <p:blipFill>
          <a:blip r:embed="rId3">
            <a:alphaModFix/>
          </a:blip>
          <a:stretch>
            <a:fillRect/>
          </a:stretch>
        </p:blipFill>
        <p:spPr>
          <a:xfrm>
            <a:off x="571325" y="1890425"/>
            <a:ext cx="2635700" cy="2417699"/>
          </a:xfrm>
          <a:prstGeom prst="rect">
            <a:avLst/>
          </a:prstGeom>
          <a:noFill/>
          <a:ln>
            <a:noFill/>
          </a:ln>
        </p:spPr>
      </p:pic>
      <p:sp>
        <p:nvSpPr>
          <p:cNvPr id="185" name="Google Shape;185;p36"/>
          <p:cNvSpPr txBox="1"/>
          <p:nvPr>
            <p:ph idx="4294967295" type="body"/>
          </p:nvPr>
        </p:nvSpPr>
        <p:spPr>
          <a:xfrm>
            <a:off x="3916200" y="1103700"/>
            <a:ext cx="4770600" cy="341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t>Vectorize each patch</a:t>
            </a:r>
            <a:endParaRPr sz="2000"/>
          </a:p>
        </p:txBody>
      </p:sp>
      <p:pic>
        <p:nvPicPr>
          <p:cNvPr id="186" name="Google Shape;186;p36"/>
          <p:cNvPicPr preferRelativeResize="0"/>
          <p:nvPr/>
        </p:nvPicPr>
        <p:blipFill>
          <a:blip r:embed="rId4">
            <a:alphaModFix/>
          </a:blip>
          <a:stretch>
            <a:fillRect/>
          </a:stretch>
        </p:blipFill>
        <p:spPr>
          <a:xfrm>
            <a:off x="4041325" y="1890425"/>
            <a:ext cx="4570552" cy="2417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7"/>
          <p:cNvSpPr txBox="1"/>
          <p:nvPr>
            <p:ph type="title"/>
          </p:nvPr>
        </p:nvSpPr>
        <p:spPr>
          <a:xfrm>
            <a:off x="457200" y="274320"/>
            <a:ext cx="82296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800"/>
              <a:t>ViT</a:t>
            </a:r>
            <a:endParaRPr/>
          </a:p>
        </p:txBody>
      </p:sp>
      <p:pic>
        <p:nvPicPr>
          <p:cNvPr id="192" name="Google Shape;192;p37"/>
          <p:cNvPicPr preferRelativeResize="0"/>
          <p:nvPr/>
        </p:nvPicPr>
        <p:blipFill>
          <a:blip r:embed="rId3">
            <a:alphaModFix/>
          </a:blip>
          <a:stretch>
            <a:fillRect/>
          </a:stretch>
        </p:blipFill>
        <p:spPr>
          <a:xfrm>
            <a:off x="459300" y="2167300"/>
            <a:ext cx="3785498" cy="2201926"/>
          </a:xfrm>
          <a:prstGeom prst="rect">
            <a:avLst/>
          </a:prstGeom>
          <a:noFill/>
          <a:ln>
            <a:noFill/>
          </a:ln>
        </p:spPr>
      </p:pic>
      <p:sp>
        <p:nvSpPr>
          <p:cNvPr id="193" name="Google Shape;193;p37"/>
          <p:cNvSpPr txBox="1"/>
          <p:nvPr>
            <p:ph idx="1" type="body"/>
          </p:nvPr>
        </p:nvSpPr>
        <p:spPr>
          <a:xfrm>
            <a:off x="383091" y="1293019"/>
            <a:ext cx="4055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rPr lang="en" sz="2000"/>
              <a:t>Linear embedding for each patch</a:t>
            </a:r>
            <a:endParaRPr sz="2000"/>
          </a:p>
        </p:txBody>
      </p:sp>
      <p:sp>
        <p:nvSpPr>
          <p:cNvPr id="194" name="Google Shape;194;p37"/>
          <p:cNvSpPr txBox="1"/>
          <p:nvPr>
            <p:ph idx="4294967295" type="body"/>
          </p:nvPr>
        </p:nvSpPr>
        <p:spPr>
          <a:xfrm>
            <a:off x="4719483" y="1216819"/>
            <a:ext cx="3965100" cy="3263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000"/>
              <a:t>Add positional encoding to the linear embeddings</a:t>
            </a:r>
            <a:endParaRPr sz="2000"/>
          </a:p>
        </p:txBody>
      </p:sp>
      <p:pic>
        <p:nvPicPr>
          <p:cNvPr id="195" name="Google Shape;195;p37"/>
          <p:cNvPicPr preferRelativeResize="0"/>
          <p:nvPr/>
        </p:nvPicPr>
        <p:blipFill>
          <a:blip r:embed="rId4">
            <a:alphaModFix/>
          </a:blip>
          <a:stretch>
            <a:fillRect/>
          </a:stretch>
        </p:blipFill>
        <p:spPr>
          <a:xfrm>
            <a:off x="4789050" y="2026250"/>
            <a:ext cx="3895526" cy="2342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8"/>
          <p:cNvSpPr txBox="1"/>
          <p:nvPr>
            <p:ph type="title"/>
          </p:nvPr>
        </p:nvSpPr>
        <p:spPr>
          <a:xfrm>
            <a:off x="457200" y="274320"/>
            <a:ext cx="82296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800"/>
              <a:t>ViT</a:t>
            </a:r>
            <a:endParaRPr/>
          </a:p>
        </p:txBody>
      </p:sp>
      <p:sp>
        <p:nvSpPr>
          <p:cNvPr id="201" name="Google Shape;201;p38"/>
          <p:cNvSpPr txBox="1"/>
          <p:nvPr>
            <p:ph idx="1" type="body"/>
          </p:nvPr>
        </p:nvSpPr>
        <p:spPr>
          <a:xfrm>
            <a:off x="459291" y="1293019"/>
            <a:ext cx="4055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rPr lang="en" sz="2000"/>
              <a:t>Multiple self-attention layers</a:t>
            </a:r>
            <a:endParaRPr sz="2000"/>
          </a:p>
        </p:txBody>
      </p:sp>
      <p:pic>
        <p:nvPicPr>
          <p:cNvPr id="202" name="Google Shape;202;p38"/>
          <p:cNvPicPr preferRelativeResize="0"/>
          <p:nvPr/>
        </p:nvPicPr>
        <p:blipFill>
          <a:blip r:embed="rId3">
            <a:alphaModFix/>
          </a:blip>
          <a:stretch>
            <a:fillRect/>
          </a:stretch>
        </p:blipFill>
        <p:spPr>
          <a:xfrm>
            <a:off x="515775" y="1820375"/>
            <a:ext cx="3666852" cy="2556125"/>
          </a:xfrm>
          <a:prstGeom prst="rect">
            <a:avLst/>
          </a:prstGeom>
          <a:noFill/>
          <a:ln>
            <a:noFill/>
          </a:ln>
        </p:spPr>
      </p:pic>
      <p:sp>
        <p:nvSpPr>
          <p:cNvPr id="203" name="Google Shape;203;p38"/>
          <p:cNvSpPr txBox="1"/>
          <p:nvPr>
            <p:ph idx="4294967295" type="body"/>
          </p:nvPr>
        </p:nvSpPr>
        <p:spPr>
          <a:xfrm>
            <a:off x="4488950" y="1216825"/>
            <a:ext cx="4424100" cy="3263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t>Softmax classifier on the last layer</a:t>
            </a:r>
            <a:endParaRPr sz="2000"/>
          </a:p>
        </p:txBody>
      </p:sp>
      <p:pic>
        <p:nvPicPr>
          <p:cNvPr id="204" name="Google Shape;204;p38"/>
          <p:cNvPicPr preferRelativeResize="0"/>
          <p:nvPr/>
        </p:nvPicPr>
        <p:blipFill>
          <a:blip r:embed="rId4">
            <a:alphaModFix/>
          </a:blip>
          <a:stretch>
            <a:fillRect/>
          </a:stretch>
        </p:blipFill>
        <p:spPr>
          <a:xfrm>
            <a:off x="4569550" y="1820375"/>
            <a:ext cx="4343700" cy="25561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9"/>
          <p:cNvSpPr/>
          <p:nvPr/>
        </p:nvSpPr>
        <p:spPr>
          <a:xfrm>
            <a:off x="1323225" y="757650"/>
            <a:ext cx="6712200" cy="3841500"/>
          </a:xfrm>
          <a:prstGeom prst="rect">
            <a:avLst/>
          </a:prstGeom>
          <a:noFill/>
          <a:ln cap="flat" cmpd="sng" w="19050">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39"/>
          <p:cNvPicPr preferRelativeResize="0"/>
          <p:nvPr/>
        </p:nvPicPr>
        <p:blipFill>
          <a:blip r:embed="rId3">
            <a:alphaModFix/>
          </a:blip>
          <a:stretch>
            <a:fillRect/>
          </a:stretch>
        </p:blipFill>
        <p:spPr>
          <a:xfrm>
            <a:off x="1501625" y="938300"/>
            <a:ext cx="6311150" cy="3532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0"/>
          <p:cNvSpPr txBox="1"/>
          <p:nvPr>
            <p:ph type="title"/>
          </p:nvPr>
        </p:nvSpPr>
        <p:spPr>
          <a:xfrm>
            <a:off x="311700" y="128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20">
                <a:solidFill>
                  <a:srgbClr val="990000"/>
                </a:solidFill>
              </a:rPr>
              <a:t>Custom CNN</a:t>
            </a:r>
            <a:endParaRPr sz="2620">
              <a:solidFill>
                <a:srgbClr val="990000"/>
              </a:solidFill>
            </a:endParaRPr>
          </a:p>
        </p:txBody>
      </p:sp>
      <p:pic>
        <p:nvPicPr>
          <p:cNvPr id="216" name="Google Shape;216;p40"/>
          <p:cNvPicPr preferRelativeResize="0"/>
          <p:nvPr/>
        </p:nvPicPr>
        <p:blipFill>
          <a:blip r:embed="rId3">
            <a:alphaModFix/>
          </a:blip>
          <a:stretch>
            <a:fillRect/>
          </a:stretch>
        </p:blipFill>
        <p:spPr>
          <a:xfrm>
            <a:off x="99625" y="714925"/>
            <a:ext cx="5957074" cy="4225251"/>
          </a:xfrm>
          <a:prstGeom prst="rect">
            <a:avLst/>
          </a:prstGeom>
          <a:noFill/>
          <a:ln>
            <a:noFill/>
          </a:ln>
        </p:spPr>
      </p:pic>
      <p:pic>
        <p:nvPicPr>
          <p:cNvPr id="217" name="Google Shape;217;p40"/>
          <p:cNvPicPr preferRelativeResize="0"/>
          <p:nvPr/>
        </p:nvPicPr>
        <p:blipFill>
          <a:blip r:embed="rId4">
            <a:alphaModFix/>
          </a:blip>
          <a:stretch>
            <a:fillRect/>
          </a:stretch>
        </p:blipFill>
        <p:spPr>
          <a:xfrm>
            <a:off x="5844750" y="759250"/>
            <a:ext cx="3146650" cy="38180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3"/>
          <p:cNvSpPr txBox="1"/>
          <p:nvPr>
            <p:ph type="title"/>
          </p:nvPr>
        </p:nvSpPr>
        <p:spPr>
          <a:xfrm>
            <a:off x="457200" y="274320"/>
            <a:ext cx="82296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300"/>
              <a:t>Agenda</a:t>
            </a:r>
            <a:endParaRPr sz="2300"/>
          </a:p>
        </p:txBody>
      </p:sp>
      <p:sp>
        <p:nvSpPr>
          <p:cNvPr id="95" name="Google Shape;95;p23"/>
          <p:cNvSpPr txBox="1"/>
          <p:nvPr>
            <p:ph idx="1" type="body"/>
          </p:nvPr>
        </p:nvSpPr>
        <p:spPr>
          <a:xfrm>
            <a:off x="457200" y="1136034"/>
            <a:ext cx="8229600" cy="3271200"/>
          </a:xfrm>
          <a:prstGeom prst="rect">
            <a:avLst/>
          </a:prstGeom>
        </p:spPr>
        <p:txBody>
          <a:bodyPr anchorCtr="0" anchor="t" bIns="34275" lIns="68575" spcFirstLastPara="1" rIns="68575" wrap="square" tIns="34275">
            <a:normAutofit lnSpcReduction="20000"/>
          </a:bodyPr>
          <a:lstStyle/>
          <a:p>
            <a:pPr indent="-342900" lvl="0" marL="457200" rtl="0" algn="l">
              <a:spcBef>
                <a:spcPts val="800"/>
              </a:spcBef>
              <a:spcAft>
                <a:spcPts val="0"/>
              </a:spcAft>
              <a:buClr>
                <a:schemeClr val="dk1"/>
              </a:buClr>
              <a:buSzPts val="1800"/>
              <a:buAutoNum type="arabicPeriod"/>
            </a:pPr>
            <a:r>
              <a:rPr lang="en">
                <a:solidFill>
                  <a:schemeClr val="dk1"/>
                </a:solidFill>
              </a:rPr>
              <a:t>Introduction </a:t>
            </a:r>
            <a:endParaRPr>
              <a:solidFill>
                <a:schemeClr val="dk1"/>
              </a:solidFill>
            </a:endParaRPr>
          </a:p>
          <a:p>
            <a:pPr indent="0" lvl="0" marL="457200" rtl="0" algn="l">
              <a:spcBef>
                <a:spcPts val="1200"/>
              </a:spcBef>
              <a:spcAft>
                <a:spcPts val="0"/>
              </a:spcAft>
              <a:buNone/>
            </a:pPr>
            <a:r>
              <a:t/>
            </a:r>
            <a:endParaRPr sz="1250">
              <a:solidFill>
                <a:schemeClr val="dk1"/>
              </a:solidFill>
            </a:endParaRPr>
          </a:p>
          <a:p>
            <a:pPr indent="-342900" lvl="0" marL="457200" rtl="0" algn="l">
              <a:spcBef>
                <a:spcPts val="800"/>
              </a:spcBef>
              <a:spcAft>
                <a:spcPts val="0"/>
              </a:spcAft>
              <a:buClr>
                <a:schemeClr val="dk1"/>
              </a:buClr>
              <a:buSzPts val="1800"/>
              <a:buAutoNum type="arabicPeriod"/>
            </a:pPr>
            <a:r>
              <a:rPr lang="en">
                <a:solidFill>
                  <a:schemeClr val="dk1"/>
                </a:solidFill>
              </a:rPr>
              <a:t>Related Work</a:t>
            </a:r>
            <a:r>
              <a:rPr lang="en">
                <a:solidFill>
                  <a:schemeClr val="dk1"/>
                </a:solidFill>
              </a:rPr>
              <a:t> </a:t>
            </a:r>
            <a:endParaRPr>
              <a:solidFill>
                <a:schemeClr val="dk1"/>
              </a:solidFill>
            </a:endParaRPr>
          </a:p>
          <a:p>
            <a:pPr indent="0" lvl="0" marL="457200" rtl="0" algn="l">
              <a:spcBef>
                <a:spcPts val="1200"/>
              </a:spcBef>
              <a:spcAft>
                <a:spcPts val="0"/>
              </a:spcAft>
              <a:buNone/>
            </a:pPr>
            <a:r>
              <a:rPr lang="en" sz="1250">
                <a:solidFill>
                  <a:schemeClr val="dk1"/>
                </a:solidFill>
              </a:rPr>
              <a:t> </a:t>
            </a:r>
            <a:endParaRPr sz="1250">
              <a:solidFill>
                <a:schemeClr val="dk1"/>
              </a:solidFill>
            </a:endParaRPr>
          </a:p>
          <a:p>
            <a:pPr indent="-342900" lvl="0" marL="457200" rtl="0" algn="l">
              <a:spcBef>
                <a:spcPts val="800"/>
              </a:spcBef>
              <a:spcAft>
                <a:spcPts val="0"/>
              </a:spcAft>
              <a:buClr>
                <a:schemeClr val="dk1"/>
              </a:buClr>
              <a:buSzPts val="1800"/>
              <a:buAutoNum type="arabicPeriod"/>
            </a:pPr>
            <a:r>
              <a:rPr lang="en">
                <a:solidFill>
                  <a:schemeClr val="dk1"/>
                </a:solidFill>
              </a:rPr>
              <a:t>Data</a:t>
            </a:r>
            <a:endParaRPr>
              <a:solidFill>
                <a:schemeClr val="dk1"/>
              </a:solidFill>
            </a:endParaRPr>
          </a:p>
          <a:p>
            <a:pPr indent="0" lvl="0" marL="457200" rtl="0" algn="l">
              <a:spcBef>
                <a:spcPts val="1200"/>
              </a:spcBef>
              <a:spcAft>
                <a:spcPts val="0"/>
              </a:spcAft>
              <a:buNone/>
            </a:pPr>
            <a:r>
              <a:t/>
            </a:r>
            <a:endParaRPr sz="1150">
              <a:solidFill>
                <a:schemeClr val="dk1"/>
              </a:solidFill>
            </a:endParaRPr>
          </a:p>
          <a:p>
            <a:pPr indent="-342900" lvl="0" marL="457200" rtl="0" algn="l">
              <a:spcBef>
                <a:spcPts val="800"/>
              </a:spcBef>
              <a:spcAft>
                <a:spcPts val="0"/>
              </a:spcAft>
              <a:buClr>
                <a:schemeClr val="dk1"/>
              </a:buClr>
              <a:buSzPts val="1800"/>
              <a:buAutoNum type="arabicPeriod"/>
            </a:pPr>
            <a:r>
              <a:rPr lang="en">
                <a:solidFill>
                  <a:schemeClr val="dk1"/>
                </a:solidFill>
                <a:highlight>
                  <a:srgbClr val="FFFFFF"/>
                </a:highlight>
              </a:rPr>
              <a:t>The Pill Classification Model</a:t>
            </a:r>
            <a:endParaRPr>
              <a:solidFill>
                <a:schemeClr val="dk1"/>
              </a:solidFill>
            </a:endParaRPr>
          </a:p>
          <a:p>
            <a:pPr indent="0" lvl="0" marL="457200" rtl="0" algn="l">
              <a:spcBef>
                <a:spcPts val="1200"/>
              </a:spcBef>
              <a:spcAft>
                <a:spcPts val="0"/>
              </a:spcAft>
              <a:buNone/>
            </a:pPr>
            <a:r>
              <a:t/>
            </a:r>
            <a:endParaRPr sz="1050">
              <a:solidFill>
                <a:schemeClr val="dk1"/>
              </a:solidFill>
            </a:endParaRPr>
          </a:p>
          <a:p>
            <a:pPr indent="-342900" lvl="0" marL="457200" rtl="0" algn="l">
              <a:spcBef>
                <a:spcPts val="800"/>
              </a:spcBef>
              <a:spcAft>
                <a:spcPts val="0"/>
              </a:spcAft>
              <a:buClr>
                <a:schemeClr val="dk1"/>
              </a:buClr>
              <a:buSzPts val="1800"/>
              <a:buAutoNum type="arabicPeriod"/>
            </a:pPr>
            <a:r>
              <a:rPr lang="en">
                <a:solidFill>
                  <a:schemeClr val="dk1"/>
                </a:solidFill>
              </a:rPr>
              <a:t>Result</a:t>
            </a:r>
            <a:endParaRPr>
              <a:solidFill>
                <a:schemeClr val="dk1"/>
              </a:solidFill>
            </a:endParaRPr>
          </a:p>
          <a:p>
            <a:pPr indent="0" lvl="0" marL="457200" rtl="0" algn="l">
              <a:spcBef>
                <a:spcPts val="1200"/>
              </a:spcBef>
              <a:spcAft>
                <a:spcPts val="0"/>
              </a:spcAft>
              <a:buNone/>
            </a:pPr>
            <a:r>
              <a:t/>
            </a:r>
            <a:endParaRPr sz="1000">
              <a:solidFill>
                <a:schemeClr val="dk1"/>
              </a:solidFill>
            </a:endParaRPr>
          </a:p>
          <a:p>
            <a:pPr indent="-342900" lvl="0" marL="457200" rtl="0" algn="l">
              <a:spcBef>
                <a:spcPts val="800"/>
              </a:spcBef>
              <a:spcAft>
                <a:spcPts val="0"/>
              </a:spcAft>
              <a:buClr>
                <a:schemeClr val="dk1"/>
              </a:buClr>
              <a:buSzPts val="1800"/>
              <a:buAutoNum type="arabicPeriod"/>
            </a:pPr>
            <a:r>
              <a:rPr lang="en">
                <a:solidFill>
                  <a:schemeClr val="dk1"/>
                </a:solidFill>
              </a:rPr>
              <a:t>Final Remarks </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1"/>
          <p:cNvSpPr txBox="1"/>
          <p:nvPr>
            <p:ph type="title"/>
          </p:nvPr>
        </p:nvSpPr>
        <p:spPr>
          <a:xfrm>
            <a:off x="457200" y="274320"/>
            <a:ext cx="8229600" cy="994200"/>
          </a:xfrm>
          <a:prstGeom prst="rect">
            <a:avLst/>
          </a:prstGeom>
        </p:spPr>
        <p:txBody>
          <a:bodyPr anchorCtr="0" anchor="ctr" bIns="34275" lIns="68575" spcFirstLastPara="1" rIns="68575" wrap="square" tIns="34275">
            <a:normAutofit/>
          </a:bodyPr>
          <a:lstStyle/>
          <a:p>
            <a:pPr indent="0" lvl="0" marL="0" rtl="0" algn="l">
              <a:lnSpc>
                <a:spcPct val="100000"/>
              </a:lnSpc>
              <a:spcBef>
                <a:spcPts val="0"/>
              </a:spcBef>
              <a:spcAft>
                <a:spcPts val="0"/>
              </a:spcAft>
              <a:buNone/>
            </a:pPr>
            <a:r>
              <a:rPr lang="en" sz="2500"/>
              <a:t>The Training and Evaluation Setup</a:t>
            </a:r>
            <a:endParaRPr sz="2500"/>
          </a:p>
        </p:txBody>
      </p:sp>
      <p:sp>
        <p:nvSpPr>
          <p:cNvPr id="223" name="Google Shape;223;p41"/>
          <p:cNvSpPr txBox="1"/>
          <p:nvPr>
            <p:ph idx="1" type="body"/>
          </p:nvPr>
        </p:nvSpPr>
        <p:spPr>
          <a:xfrm>
            <a:off x="457200" y="1136034"/>
            <a:ext cx="8229600" cy="3271200"/>
          </a:xfrm>
          <a:prstGeom prst="rect">
            <a:avLst/>
          </a:prstGeom>
        </p:spPr>
        <p:txBody>
          <a:bodyPr anchorCtr="0" anchor="t" bIns="34275" lIns="68575" spcFirstLastPara="1" rIns="68575" wrap="square" tIns="34275">
            <a:normAutofit lnSpcReduction="20000"/>
          </a:bodyPr>
          <a:lstStyle/>
          <a:p>
            <a:pPr indent="-342900" lvl="0" marL="457200" rtl="0" algn="l">
              <a:lnSpc>
                <a:spcPct val="115000"/>
              </a:lnSpc>
              <a:spcBef>
                <a:spcPts val="0"/>
              </a:spcBef>
              <a:spcAft>
                <a:spcPts val="0"/>
              </a:spcAft>
              <a:buClr>
                <a:schemeClr val="dk2"/>
              </a:buClr>
              <a:buSzPts val="1800"/>
              <a:buChar char="●"/>
            </a:pPr>
            <a:r>
              <a:rPr lang="en">
                <a:highlight>
                  <a:schemeClr val="lt1"/>
                </a:highlight>
              </a:rPr>
              <a:t>Train on 6586, validate on 2196 -&gt; 230 classes</a:t>
            </a:r>
            <a:endParaRPr>
              <a:highlight>
                <a:schemeClr val="lt1"/>
              </a:highlight>
            </a:endParaRPr>
          </a:p>
          <a:p>
            <a:pPr indent="-342900" lvl="0" marL="457200" rtl="0" algn="l">
              <a:lnSpc>
                <a:spcPct val="115000"/>
              </a:lnSpc>
              <a:spcBef>
                <a:spcPts val="1000"/>
              </a:spcBef>
              <a:spcAft>
                <a:spcPts val="0"/>
              </a:spcAft>
              <a:buClr>
                <a:schemeClr val="dk2"/>
              </a:buClr>
              <a:buSzPts val="1800"/>
              <a:buChar char="●"/>
            </a:pPr>
            <a:r>
              <a:rPr lang="en">
                <a:highlight>
                  <a:schemeClr val="lt1"/>
                </a:highlight>
              </a:rPr>
              <a:t>3 fold cross validation (fixed random seed)</a:t>
            </a:r>
            <a:endParaRPr>
              <a:highlight>
                <a:schemeClr val="lt1"/>
              </a:highlight>
            </a:endParaRPr>
          </a:p>
          <a:p>
            <a:pPr indent="-342900" lvl="0" marL="457200" rtl="0" algn="l">
              <a:lnSpc>
                <a:spcPct val="115000"/>
              </a:lnSpc>
              <a:spcBef>
                <a:spcPts val="1000"/>
              </a:spcBef>
              <a:spcAft>
                <a:spcPts val="0"/>
              </a:spcAft>
              <a:buClr>
                <a:schemeClr val="dk2"/>
              </a:buClr>
              <a:buSzPts val="1800"/>
              <a:buChar char="●"/>
            </a:pPr>
            <a:r>
              <a:rPr lang="en">
                <a:highlight>
                  <a:schemeClr val="lt1"/>
                </a:highlight>
              </a:rPr>
              <a:t>Augmentations (Albumenations):</a:t>
            </a:r>
            <a:endParaRPr>
              <a:highlight>
                <a:schemeClr val="lt1"/>
              </a:highlight>
            </a:endParaRPr>
          </a:p>
          <a:p>
            <a:pPr indent="-317500" lvl="1" marL="1371600" rtl="0" algn="l">
              <a:lnSpc>
                <a:spcPct val="115000"/>
              </a:lnSpc>
              <a:spcBef>
                <a:spcPts val="1000"/>
              </a:spcBef>
              <a:spcAft>
                <a:spcPts val="0"/>
              </a:spcAft>
              <a:buClr>
                <a:schemeClr val="dk2"/>
              </a:buClr>
              <a:buSzPts val="1400"/>
              <a:buChar char="○"/>
            </a:pPr>
            <a:r>
              <a:rPr lang="en">
                <a:highlight>
                  <a:schemeClr val="lt1"/>
                </a:highlight>
              </a:rPr>
              <a:t>Horizontal flip</a:t>
            </a:r>
            <a:endParaRPr>
              <a:highlight>
                <a:schemeClr val="lt1"/>
              </a:highlight>
            </a:endParaRPr>
          </a:p>
          <a:p>
            <a:pPr indent="-317500" lvl="1" marL="1371600" rtl="0" algn="l">
              <a:lnSpc>
                <a:spcPct val="115000"/>
              </a:lnSpc>
              <a:spcBef>
                <a:spcPts val="1000"/>
              </a:spcBef>
              <a:spcAft>
                <a:spcPts val="0"/>
              </a:spcAft>
              <a:buClr>
                <a:schemeClr val="dk2"/>
              </a:buClr>
              <a:buSzPts val="1400"/>
              <a:buChar char="○"/>
            </a:pPr>
            <a:r>
              <a:rPr lang="en">
                <a:highlight>
                  <a:schemeClr val="lt1"/>
                </a:highlight>
              </a:rPr>
              <a:t>ShiftScaleRotate</a:t>
            </a:r>
            <a:endParaRPr>
              <a:highlight>
                <a:schemeClr val="lt1"/>
              </a:highlight>
            </a:endParaRPr>
          </a:p>
          <a:p>
            <a:pPr indent="-317500" lvl="1" marL="1371600" rtl="0" algn="l">
              <a:lnSpc>
                <a:spcPct val="115000"/>
              </a:lnSpc>
              <a:spcBef>
                <a:spcPts val="1000"/>
              </a:spcBef>
              <a:spcAft>
                <a:spcPts val="0"/>
              </a:spcAft>
              <a:buClr>
                <a:schemeClr val="dk2"/>
              </a:buClr>
              <a:buSzPts val="1400"/>
              <a:buChar char="○"/>
            </a:pPr>
            <a:r>
              <a:rPr lang="en">
                <a:highlight>
                  <a:schemeClr val="lt1"/>
                </a:highlight>
              </a:rPr>
              <a:t>Normalization</a:t>
            </a:r>
            <a:endParaRPr>
              <a:highlight>
                <a:schemeClr val="lt1"/>
              </a:highlight>
            </a:endParaRPr>
          </a:p>
          <a:p>
            <a:pPr indent="-342900" lvl="0" marL="457200" rtl="0" algn="l">
              <a:lnSpc>
                <a:spcPct val="115000"/>
              </a:lnSpc>
              <a:spcBef>
                <a:spcPts val="1000"/>
              </a:spcBef>
              <a:spcAft>
                <a:spcPts val="0"/>
              </a:spcAft>
              <a:buClr>
                <a:schemeClr val="dk2"/>
              </a:buClr>
              <a:buSzPts val="1800"/>
              <a:buChar char="●"/>
            </a:pPr>
            <a:r>
              <a:rPr lang="en">
                <a:highlight>
                  <a:schemeClr val="lt1"/>
                </a:highlight>
              </a:rPr>
              <a:t>Adam (weight decayed) optimizer</a:t>
            </a:r>
            <a:endParaRPr>
              <a:highlight>
                <a:schemeClr val="lt1"/>
              </a:highlight>
            </a:endParaRPr>
          </a:p>
          <a:p>
            <a:pPr indent="-342900" lvl="0" marL="457200" rtl="0" algn="l">
              <a:lnSpc>
                <a:spcPct val="115000"/>
              </a:lnSpc>
              <a:spcBef>
                <a:spcPts val="1000"/>
              </a:spcBef>
              <a:spcAft>
                <a:spcPts val="0"/>
              </a:spcAft>
              <a:buClr>
                <a:schemeClr val="dk2"/>
              </a:buClr>
              <a:buSzPts val="1800"/>
              <a:buChar char="●"/>
            </a:pPr>
            <a:r>
              <a:rPr lang="en">
                <a:highlight>
                  <a:schemeClr val="lt1"/>
                </a:highlight>
              </a:rPr>
              <a:t>Learning rate scheduler</a:t>
            </a:r>
            <a:endParaRPr>
              <a:highlight>
                <a:schemeClr val="lt1"/>
              </a:highlight>
            </a:endParaRPr>
          </a:p>
          <a:p>
            <a:pPr indent="-342900" lvl="0" marL="457200" rtl="0" algn="l">
              <a:lnSpc>
                <a:spcPct val="115000"/>
              </a:lnSpc>
              <a:spcBef>
                <a:spcPts val="1000"/>
              </a:spcBef>
              <a:spcAft>
                <a:spcPts val="1000"/>
              </a:spcAft>
              <a:buClr>
                <a:schemeClr val="dk2"/>
              </a:buClr>
              <a:buSzPts val="1800"/>
              <a:buChar char="●"/>
            </a:pPr>
            <a:r>
              <a:rPr lang="en">
                <a:highlight>
                  <a:schemeClr val="lt1"/>
                </a:highlight>
              </a:rPr>
              <a:t>Early stopping</a:t>
            </a:r>
            <a:endParaRPr>
              <a:highlight>
                <a:schemeClr val="lt1"/>
              </a:highlight>
            </a:endParaRPr>
          </a:p>
        </p:txBody>
      </p:sp>
      <p:sp>
        <p:nvSpPr>
          <p:cNvPr id="224" name="Google Shape;224;p41"/>
          <p:cNvSpPr/>
          <p:nvPr/>
        </p:nvSpPr>
        <p:spPr>
          <a:xfrm>
            <a:off x="906525" y="1897950"/>
            <a:ext cx="3432900" cy="13476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2"/>
          <p:cNvSpPr txBox="1"/>
          <p:nvPr>
            <p:ph type="title"/>
          </p:nvPr>
        </p:nvSpPr>
        <p:spPr>
          <a:xfrm>
            <a:off x="457200" y="274320"/>
            <a:ext cx="8229600" cy="994200"/>
          </a:xfrm>
          <a:prstGeom prst="rect">
            <a:avLst/>
          </a:prstGeom>
        </p:spPr>
        <p:txBody>
          <a:bodyPr anchorCtr="0" anchor="ctr" bIns="34275" lIns="68575" spcFirstLastPara="1" rIns="68575" wrap="square" tIns="34275">
            <a:normAutofit/>
          </a:bodyPr>
          <a:lstStyle/>
          <a:p>
            <a:pPr indent="0" lvl="0" marL="0" rtl="0" algn="l">
              <a:lnSpc>
                <a:spcPct val="100000"/>
              </a:lnSpc>
              <a:spcBef>
                <a:spcPts val="0"/>
              </a:spcBef>
              <a:spcAft>
                <a:spcPts val="0"/>
              </a:spcAft>
              <a:buNone/>
            </a:pPr>
            <a:r>
              <a:rPr lang="en" sz="2500"/>
              <a:t>Beyond Precision/Recall</a:t>
            </a:r>
            <a:endParaRPr sz="2500"/>
          </a:p>
        </p:txBody>
      </p:sp>
      <p:sp>
        <p:nvSpPr>
          <p:cNvPr id="230" name="Google Shape;230;p42"/>
          <p:cNvSpPr txBox="1"/>
          <p:nvPr>
            <p:ph idx="1" type="body"/>
          </p:nvPr>
        </p:nvSpPr>
        <p:spPr>
          <a:xfrm>
            <a:off x="457200" y="1136034"/>
            <a:ext cx="8229600" cy="3271200"/>
          </a:xfrm>
          <a:prstGeom prst="rect">
            <a:avLst/>
          </a:prstGeom>
        </p:spPr>
        <p:txBody>
          <a:bodyPr anchorCtr="0" anchor="t" bIns="34275" lIns="68575" spcFirstLastPara="1" rIns="68575" wrap="square" tIns="34275">
            <a:normAutofit fontScale="25000" lnSpcReduction="20000"/>
          </a:bodyPr>
          <a:lstStyle/>
          <a:p>
            <a:pPr indent="-348578" lvl="0" marL="457200" rtl="0" algn="l">
              <a:lnSpc>
                <a:spcPct val="115000"/>
              </a:lnSpc>
              <a:spcBef>
                <a:spcPts val="0"/>
              </a:spcBef>
              <a:spcAft>
                <a:spcPts val="0"/>
              </a:spcAft>
              <a:buSzPct val="100000"/>
              <a:buChar char="●"/>
            </a:pPr>
            <a:r>
              <a:rPr lang="en" sz="7557"/>
              <a:t>Matthews Correlation Coefficient (MCC)</a:t>
            </a:r>
            <a:endParaRPr sz="7557"/>
          </a:p>
          <a:p>
            <a:pPr indent="-323850" lvl="1" marL="914400" rtl="0" algn="l">
              <a:lnSpc>
                <a:spcPct val="115000"/>
              </a:lnSpc>
              <a:spcBef>
                <a:spcPts val="1000"/>
              </a:spcBef>
              <a:spcAft>
                <a:spcPts val="0"/>
              </a:spcAft>
              <a:buClr>
                <a:schemeClr val="dk2"/>
              </a:buClr>
              <a:buSzPct val="100000"/>
              <a:buChar char="○"/>
            </a:pPr>
            <a:r>
              <a:rPr lang="en" sz="6000"/>
              <a:t>Takes into account all four values of confusion matrix</a:t>
            </a:r>
            <a:endParaRPr sz="6000"/>
          </a:p>
          <a:p>
            <a:pPr indent="-323850" lvl="1" marL="914400" rtl="0" algn="l">
              <a:lnSpc>
                <a:spcPct val="115000"/>
              </a:lnSpc>
              <a:spcBef>
                <a:spcPts val="1000"/>
              </a:spcBef>
              <a:spcAft>
                <a:spcPts val="0"/>
              </a:spcAft>
              <a:buClr>
                <a:schemeClr val="dk2"/>
              </a:buClr>
              <a:buSzPct val="100000"/>
              <a:buChar char="○"/>
            </a:pPr>
            <a:r>
              <a:rPr lang="en" sz="6000"/>
              <a:t>High value –&gt; All classes predicted well despite over/under representation</a:t>
            </a:r>
            <a:endParaRPr sz="6000"/>
          </a:p>
          <a:p>
            <a:pPr indent="0" lvl="0" marL="914400" rtl="0" algn="l">
              <a:lnSpc>
                <a:spcPct val="115000"/>
              </a:lnSpc>
              <a:spcBef>
                <a:spcPts val="1000"/>
              </a:spcBef>
              <a:spcAft>
                <a:spcPts val="0"/>
              </a:spcAft>
              <a:buNone/>
            </a:pPr>
            <a:r>
              <a:t/>
            </a:r>
            <a:endParaRPr sz="7557"/>
          </a:p>
          <a:p>
            <a:pPr indent="0" lvl="0" marL="0" rtl="0" algn="l">
              <a:lnSpc>
                <a:spcPct val="115000"/>
              </a:lnSpc>
              <a:spcBef>
                <a:spcPts val="1000"/>
              </a:spcBef>
              <a:spcAft>
                <a:spcPts val="0"/>
              </a:spcAft>
              <a:buNone/>
            </a:pPr>
            <a:r>
              <a:t/>
            </a:r>
            <a:endParaRPr sz="7557"/>
          </a:p>
          <a:p>
            <a:pPr indent="0" lvl="0" marL="0" rtl="0" algn="l">
              <a:lnSpc>
                <a:spcPct val="115000"/>
              </a:lnSpc>
              <a:spcBef>
                <a:spcPts val="1000"/>
              </a:spcBef>
              <a:spcAft>
                <a:spcPts val="0"/>
              </a:spcAft>
              <a:buNone/>
            </a:pPr>
            <a:r>
              <a:t/>
            </a:r>
            <a:endParaRPr sz="7557"/>
          </a:p>
          <a:p>
            <a:pPr indent="-348578" lvl="0" marL="457200" rtl="0" algn="l">
              <a:lnSpc>
                <a:spcPct val="115000"/>
              </a:lnSpc>
              <a:spcBef>
                <a:spcPts val="1000"/>
              </a:spcBef>
              <a:spcAft>
                <a:spcPts val="0"/>
              </a:spcAft>
              <a:buClr>
                <a:schemeClr val="dk2"/>
              </a:buClr>
              <a:buSzPct val="100000"/>
              <a:buChar char="●"/>
            </a:pPr>
            <a:r>
              <a:rPr lang="en" sz="7557"/>
              <a:t>Grave Mistakes</a:t>
            </a:r>
            <a:endParaRPr sz="7557"/>
          </a:p>
          <a:p>
            <a:pPr indent="-323850" lvl="1" marL="914400" rtl="0" algn="l">
              <a:lnSpc>
                <a:spcPct val="115000"/>
              </a:lnSpc>
              <a:spcBef>
                <a:spcPts val="1000"/>
              </a:spcBef>
              <a:spcAft>
                <a:spcPts val="0"/>
              </a:spcAft>
              <a:buClr>
                <a:schemeClr val="dk2"/>
              </a:buClr>
              <a:buSzPct val="100000"/>
              <a:buChar char="○"/>
            </a:pPr>
            <a:r>
              <a:rPr lang="en" sz="6000"/>
              <a:t>How many </a:t>
            </a:r>
            <a:r>
              <a:rPr i="1" lang="en" sz="6000"/>
              <a:t>toxic pills</a:t>
            </a:r>
            <a:r>
              <a:rPr lang="en" sz="6000"/>
              <a:t> classified as </a:t>
            </a:r>
            <a:r>
              <a:rPr i="1" lang="en" sz="6000"/>
              <a:t>non-toxic</a:t>
            </a:r>
            <a:endParaRPr sz="6000"/>
          </a:p>
          <a:p>
            <a:pPr indent="0" lvl="0" marL="0" rtl="0" algn="l">
              <a:lnSpc>
                <a:spcPct val="115000"/>
              </a:lnSpc>
              <a:spcBef>
                <a:spcPts val="1000"/>
              </a:spcBef>
              <a:spcAft>
                <a:spcPts val="0"/>
              </a:spcAft>
              <a:buNone/>
            </a:pPr>
            <a:r>
              <a:t/>
            </a:r>
            <a:endParaRPr/>
          </a:p>
          <a:p>
            <a:pPr indent="0" lvl="0" marL="91440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000"/>
              </a:spcBef>
              <a:spcAft>
                <a:spcPts val="1000"/>
              </a:spcAft>
              <a:buNone/>
            </a:pPr>
            <a:r>
              <a:t/>
            </a:r>
            <a:endParaRPr>
              <a:solidFill>
                <a:schemeClr val="dk1"/>
              </a:solidFill>
            </a:endParaRPr>
          </a:p>
        </p:txBody>
      </p:sp>
      <p:pic>
        <p:nvPicPr>
          <p:cNvPr id="231" name="Google Shape;231;p42"/>
          <p:cNvPicPr preferRelativeResize="0"/>
          <p:nvPr/>
        </p:nvPicPr>
        <p:blipFill>
          <a:blip r:embed="rId3">
            <a:alphaModFix/>
          </a:blip>
          <a:stretch>
            <a:fillRect/>
          </a:stretch>
        </p:blipFill>
        <p:spPr>
          <a:xfrm>
            <a:off x="1963634" y="2227272"/>
            <a:ext cx="5216726" cy="1146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3"/>
          <p:cNvSpPr txBox="1"/>
          <p:nvPr>
            <p:ph idx="1" type="body"/>
          </p:nvPr>
        </p:nvSpPr>
        <p:spPr>
          <a:xfrm>
            <a:off x="496275" y="3448448"/>
            <a:ext cx="4755900" cy="448800"/>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90000"/>
              </a:lnSpc>
              <a:spcBef>
                <a:spcPts val="0"/>
              </a:spcBef>
              <a:spcAft>
                <a:spcPts val="1200"/>
              </a:spcAft>
              <a:buClr>
                <a:schemeClr val="dk1"/>
              </a:buClr>
              <a:buSzPts val="2100"/>
              <a:buNone/>
            </a:pPr>
            <a:r>
              <a:rPr lang="en"/>
              <a:t>Result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4"/>
          <p:cNvSpPr txBox="1"/>
          <p:nvPr>
            <p:ph type="title"/>
          </p:nvPr>
        </p:nvSpPr>
        <p:spPr>
          <a:xfrm>
            <a:off x="457200" y="274320"/>
            <a:ext cx="8229600" cy="994200"/>
          </a:xfrm>
          <a:prstGeom prst="rect">
            <a:avLst/>
          </a:prstGeom>
        </p:spPr>
        <p:txBody>
          <a:bodyPr anchorCtr="0" anchor="ctr" bIns="34275" lIns="68575" spcFirstLastPara="1" rIns="68575" wrap="square" tIns="34275">
            <a:normAutofit/>
          </a:bodyPr>
          <a:lstStyle/>
          <a:p>
            <a:pPr indent="0" lvl="0" marL="0" rtl="0" algn="l">
              <a:lnSpc>
                <a:spcPct val="100000"/>
              </a:lnSpc>
              <a:spcBef>
                <a:spcPts val="0"/>
              </a:spcBef>
              <a:spcAft>
                <a:spcPts val="0"/>
              </a:spcAft>
              <a:buNone/>
            </a:pPr>
            <a:r>
              <a:rPr lang="en" sz="2500"/>
              <a:t>Results (averaged over 3 folds) [Reference]</a:t>
            </a:r>
            <a:endParaRPr sz="2500"/>
          </a:p>
        </p:txBody>
      </p:sp>
      <p:graphicFrame>
        <p:nvGraphicFramePr>
          <p:cNvPr id="242" name="Google Shape;242;p44"/>
          <p:cNvGraphicFramePr/>
          <p:nvPr/>
        </p:nvGraphicFramePr>
        <p:xfrm>
          <a:off x="311700" y="1650750"/>
          <a:ext cx="3000000" cy="3000000"/>
        </p:xfrm>
        <a:graphic>
          <a:graphicData uri="http://schemas.openxmlformats.org/drawingml/2006/table">
            <a:tbl>
              <a:tblPr>
                <a:noFill/>
                <a:tableStyleId>{91CA28DB-D113-4CD6-897B-6749EAE3376D}</a:tableStyleId>
              </a:tblPr>
              <a:tblGrid>
                <a:gridCol w="1436775"/>
                <a:gridCol w="1521325"/>
                <a:gridCol w="1112500"/>
                <a:gridCol w="1112500"/>
                <a:gridCol w="1112500"/>
                <a:gridCol w="1112500"/>
                <a:gridCol w="1112500"/>
              </a:tblGrid>
              <a:tr h="489125">
                <a:tc>
                  <a:txBody>
                    <a:bodyPr/>
                    <a:lstStyle/>
                    <a:p>
                      <a:pPr indent="0" lvl="0" marL="0" rtl="0" algn="l">
                        <a:spcBef>
                          <a:spcPts val="0"/>
                        </a:spcBef>
                        <a:spcAft>
                          <a:spcPts val="0"/>
                        </a:spcAft>
                        <a:buNone/>
                      </a:pPr>
                      <a:r>
                        <a:rPr b="1" lang="en" sz="2000">
                          <a:solidFill>
                            <a:schemeClr val="dk1"/>
                          </a:solidFill>
                        </a:rPr>
                        <a:t>Model</a:t>
                      </a:r>
                      <a:endParaRPr b="1" sz="2000">
                        <a:solidFill>
                          <a:schemeClr val="dk1"/>
                        </a:solidFill>
                      </a:endParaRPr>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b="1" lang="en" sz="2000">
                          <a:solidFill>
                            <a:schemeClr val="dk1"/>
                          </a:solidFill>
                        </a:rPr>
                        <a:t>Precision</a:t>
                      </a:r>
                      <a:endParaRPr b="1" sz="2000">
                        <a:solidFill>
                          <a:schemeClr val="dk1"/>
                        </a:solidFill>
                      </a:endParaRPr>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b="1" lang="en" sz="2000">
                          <a:solidFill>
                            <a:schemeClr val="dk1"/>
                          </a:solidFill>
                        </a:rPr>
                        <a:t>Recall</a:t>
                      </a:r>
                      <a:endParaRPr b="1" sz="2000">
                        <a:solidFill>
                          <a:schemeClr val="dk1"/>
                        </a:solidFill>
                      </a:endParaRPr>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b="1" lang="en" sz="2000">
                          <a:solidFill>
                            <a:schemeClr val="dk1"/>
                          </a:solidFill>
                        </a:rPr>
                        <a:t>F1</a:t>
                      </a:r>
                      <a:endParaRPr b="1" sz="2000">
                        <a:solidFill>
                          <a:schemeClr val="dk1"/>
                        </a:solidFill>
                      </a:endParaRPr>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b="1" lang="en" sz="2000">
                          <a:solidFill>
                            <a:schemeClr val="dk1"/>
                          </a:solidFill>
                        </a:rPr>
                        <a:t>MCC</a:t>
                      </a:r>
                      <a:endParaRPr b="1" sz="2000">
                        <a:solidFill>
                          <a:schemeClr val="dk1"/>
                        </a:solidFill>
                      </a:endParaRPr>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b="1" lang="en" sz="2000">
                          <a:solidFill>
                            <a:schemeClr val="dk1"/>
                          </a:solidFill>
                        </a:rPr>
                        <a:t>GM (218)</a:t>
                      </a:r>
                      <a:endParaRPr b="1" sz="2000">
                        <a:solidFill>
                          <a:schemeClr val="dk1"/>
                        </a:solidFill>
                      </a:endParaRPr>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b="1" lang="en" sz="2000">
                          <a:solidFill>
                            <a:schemeClr val="dk1"/>
                          </a:solidFill>
                        </a:rPr>
                        <a:t>#Param</a:t>
                      </a:r>
                      <a:endParaRPr b="1" sz="2000">
                        <a:solidFill>
                          <a:schemeClr val="dk1"/>
                        </a:solidFill>
                      </a:endParaRPr>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r>
              <a:tr h="423175">
                <a:tc>
                  <a:txBody>
                    <a:bodyPr/>
                    <a:lstStyle/>
                    <a:p>
                      <a:pPr indent="0" lvl="0" marL="0" rtl="0" algn="l">
                        <a:spcBef>
                          <a:spcPts val="0"/>
                        </a:spcBef>
                        <a:spcAft>
                          <a:spcPts val="0"/>
                        </a:spcAft>
                        <a:buNone/>
                      </a:pPr>
                      <a:r>
                        <a:rPr b="1" lang="en" sz="2000"/>
                        <a:t>Custom CNN</a:t>
                      </a:r>
                      <a:endParaRPr b="1"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0.52</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0.45</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0.44</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0.47</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71</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67M</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2000"/>
                        <a:t>EffNet</a:t>
                      </a:r>
                      <a:endParaRPr b="1"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0.55</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0.53</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0.50</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0.50</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46</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4.1M</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r>
            </a:tbl>
          </a:graphicData>
        </a:graphic>
      </p:graphicFrame>
      <p:sp>
        <p:nvSpPr>
          <p:cNvPr id="243" name="Google Shape;243;p44"/>
          <p:cNvSpPr txBox="1"/>
          <p:nvPr/>
        </p:nvSpPr>
        <p:spPr>
          <a:xfrm>
            <a:off x="2482425" y="4743300"/>
            <a:ext cx="406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BF9000"/>
                </a:solidFill>
              </a:rPr>
              <a:t>1,439 (train), 480 (val), 117 classes</a:t>
            </a:r>
            <a:endParaRPr sz="1800">
              <a:solidFill>
                <a:srgbClr val="BF9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5"/>
          <p:cNvSpPr txBox="1"/>
          <p:nvPr>
            <p:ph type="title"/>
          </p:nvPr>
        </p:nvSpPr>
        <p:spPr>
          <a:xfrm>
            <a:off x="311700" y="20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solidFill>
                  <a:srgbClr val="990000"/>
                </a:solidFill>
              </a:rPr>
              <a:t>R</a:t>
            </a:r>
            <a:r>
              <a:rPr lang="en" sz="2500">
                <a:solidFill>
                  <a:srgbClr val="990000"/>
                </a:solidFill>
              </a:rPr>
              <a:t>esults (averaged over 3 folds) [Consumer]</a:t>
            </a:r>
            <a:endParaRPr sz="2500">
              <a:solidFill>
                <a:srgbClr val="990000"/>
              </a:solidFill>
            </a:endParaRPr>
          </a:p>
        </p:txBody>
      </p:sp>
      <p:graphicFrame>
        <p:nvGraphicFramePr>
          <p:cNvPr id="249" name="Google Shape;249;p45"/>
          <p:cNvGraphicFramePr/>
          <p:nvPr/>
        </p:nvGraphicFramePr>
        <p:xfrm>
          <a:off x="258925" y="661625"/>
          <a:ext cx="3000000" cy="3000000"/>
        </p:xfrm>
        <a:graphic>
          <a:graphicData uri="http://schemas.openxmlformats.org/drawingml/2006/table">
            <a:tbl>
              <a:tblPr>
                <a:noFill/>
                <a:tableStyleId>{91CA28DB-D113-4CD6-897B-6749EAE3376D}</a:tableStyleId>
              </a:tblPr>
              <a:tblGrid>
                <a:gridCol w="1436775"/>
                <a:gridCol w="1521325"/>
                <a:gridCol w="1112500"/>
                <a:gridCol w="1112500"/>
                <a:gridCol w="1112500"/>
                <a:gridCol w="1112500"/>
                <a:gridCol w="1112500"/>
              </a:tblGrid>
              <a:tr h="489125">
                <a:tc>
                  <a:txBody>
                    <a:bodyPr/>
                    <a:lstStyle/>
                    <a:p>
                      <a:pPr indent="0" lvl="0" marL="0" rtl="0" algn="l">
                        <a:spcBef>
                          <a:spcPts val="0"/>
                        </a:spcBef>
                        <a:spcAft>
                          <a:spcPts val="0"/>
                        </a:spcAft>
                        <a:buNone/>
                      </a:pPr>
                      <a:r>
                        <a:rPr b="1" lang="en" sz="2000">
                          <a:solidFill>
                            <a:schemeClr val="dk1"/>
                          </a:solidFill>
                        </a:rPr>
                        <a:t>Model</a:t>
                      </a:r>
                      <a:endParaRPr b="1" sz="2000">
                        <a:solidFill>
                          <a:schemeClr val="dk1"/>
                        </a:solidFill>
                      </a:endParaRPr>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b="1" lang="en" sz="2000">
                          <a:solidFill>
                            <a:schemeClr val="dk1"/>
                          </a:solidFill>
                        </a:rPr>
                        <a:t>Precision</a:t>
                      </a:r>
                      <a:endParaRPr b="1" sz="2000">
                        <a:solidFill>
                          <a:schemeClr val="dk1"/>
                        </a:solidFill>
                      </a:endParaRPr>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b="1" lang="en" sz="2000">
                          <a:solidFill>
                            <a:schemeClr val="dk1"/>
                          </a:solidFill>
                        </a:rPr>
                        <a:t>Recall</a:t>
                      </a:r>
                      <a:endParaRPr b="1" sz="2000">
                        <a:solidFill>
                          <a:schemeClr val="dk1"/>
                        </a:solidFill>
                      </a:endParaRPr>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b="1" lang="en" sz="2000">
                          <a:solidFill>
                            <a:schemeClr val="dk1"/>
                          </a:solidFill>
                        </a:rPr>
                        <a:t>F1</a:t>
                      </a:r>
                      <a:endParaRPr b="1" sz="2000">
                        <a:solidFill>
                          <a:schemeClr val="dk1"/>
                        </a:solidFill>
                      </a:endParaRPr>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b="1" lang="en" sz="2000">
                          <a:solidFill>
                            <a:schemeClr val="dk1"/>
                          </a:solidFill>
                        </a:rPr>
                        <a:t>MCC</a:t>
                      </a:r>
                      <a:endParaRPr b="1" sz="2000">
                        <a:solidFill>
                          <a:schemeClr val="dk1"/>
                        </a:solidFill>
                      </a:endParaRPr>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b="1" lang="en" sz="2000">
                          <a:solidFill>
                            <a:schemeClr val="dk1"/>
                          </a:solidFill>
                        </a:rPr>
                        <a:t>GM (837)</a:t>
                      </a:r>
                      <a:endParaRPr b="1" sz="2000">
                        <a:solidFill>
                          <a:schemeClr val="dk1"/>
                        </a:solidFill>
                      </a:endParaRPr>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b="1" lang="en" sz="2000">
                          <a:solidFill>
                            <a:schemeClr val="dk1"/>
                          </a:solidFill>
                        </a:rPr>
                        <a:t>#Param</a:t>
                      </a:r>
                      <a:endParaRPr b="1" sz="2000">
                        <a:solidFill>
                          <a:schemeClr val="dk1"/>
                        </a:solidFill>
                      </a:endParaRPr>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r>
              <a:tr h="423175">
                <a:tc>
                  <a:txBody>
                    <a:bodyPr/>
                    <a:lstStyle/>
                    <a:p>
                      <a:pPr indent="0" lvl="0" marL="0" rtl="0" algn="l">
                        <a:spcBef>
                          <a:spcPts val="0"/>
                        </a:spcBef>
                        <a:spcAft>
                          <a:spcPts val="0"/>
                        </a:spcAft>
                        <a:buNone/>
                      </a:pPr>
                      <a:r>
                        <a:rPr b="1" lang="en" sz="2000"/>
                        <a:t>Custom CNN</a:t>
                      </a:r>
                      <a:endParaRPr b="1"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0.00</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0.01</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0.00</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0.01</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809</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67M</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2000"/>
                        <a:t>EffNet</a:t>
                      </a:r>
                      <a:endParaRPr b="1"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0.09</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0.11</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0.08</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0.09</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654</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4.1M</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r>
              <a:tr h="515475">
                <a:tc>
                  <a:txBody>
                    <a:bodyPr/>
                    <a:lstStyle/>
                    <a:p>
                      <a:pPr indent="0" lvl="0" marL="0" rtl="0" algn="l">
                        <a:spcBef>
                          <a:spcPts val="0"/>
                        </a:spcBef>
                        <a:spcAft>
                          <a:spcPts val="0"/>
                        </a:spcAft>
                        <a:buNone/>
                      </a:pPr>
                      <a:r>
                        <a:rPr b="1" lang="en" sz="2000"/>
                        <a:t>ResNet50</a:t>
                      </a:r>
                      <a:endParaRPr b="1"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0.14</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0.14</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0.11</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0.12</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591</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40M</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r>
              <a:tr h="581450">
                <a:tc>
                  <a:txBody>
                    <a:bodyPr/>
                    <a:lstStyle/>
                    <a:p>
                      <a:pPr indent="0" lvl="0" marL="0" rtl="0" algn="l">
                        <a:spcBef>
                          <a:spcPts val="0"/>
                        </a:spcBef>
                        <a:spcAft>
                          <a:spcPts val="0"/>
                        </a:spcAft>
                        <a:buNone/>
                      </a:pPr>
                      <a:r>
                        <a:rPr b="1" lang="en" sz="2000"/>
                        <a:t>ConvNeXt</a:t>
                      </a:r>
                      <a:endParaRPr b="1"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0.33</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0.30</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0.28</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0.29</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213</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20M</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2000"/>
                        <a:t>Swin</a:t>
                      </a:r>
                      <a:endParaRPr b="1"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0.38</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0.32</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0.31</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0.32</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204</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18M</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2000"/>
                        <a:t>ViT</a:t>
                      </a:r>
                      <a:endParaRPr b="1"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b="1" lang="en" sz="2000">
                          <a:highlight>
                            <a:srgbClr val="FFFF00"/>
                          </a:highlight>
                        </a:rPr>
                        <a:t>0.50</a:t>
                      </a:r>
                      <a:endParaRPr b="1" sz="2000">
                        <a:highlight>
                          <a:srgbClr val="FFFF00"/>
                        </a:highlight>
                      </a:endParaRPr>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b="1" lang="en" sz="2000">
                          <a:highlight>
                            <a:srgbClr val="FFFF00"/>
                          </a:highlight>
                        </a:rPr>
                        <a:t>0.45</a:t>
                      </a:r>
                      <a:endParaRPr b="1" sz="2000">
                        <a:highlight>
                          <a:srgbClr val="FFFF00"/>
                        </a:highlight>
                      </a:endParaRPr>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b="1" lang="en" sz="2000">
                          <a:highlight>
                            <a:srgbClr val="FFFF00"/>
                          </a:highlight>
                        </a:rPr>
                        <a:t>0.44</a:t>
                      </a:r>
                      <a:endParaRPr b="1" sz="2000">
                        <a:highlight>
                          <a:srgbClr val="FFFF00"/>
                        </a:highlight>
                      </a:endParaRPr>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b="1" lang="en" sz="2000">
                          <a:highlight>
                            <a:srgbClr val="FFFF00"/>
                          </a:highlight>
                        </a:rPr>
                        <a:t>0.46</a:t>
                      </a:r>
                      <a:endParaRPr b="1" sz="2000">
                        <a:highlight>
                          <a:srgbClr val="FFFF00"/>
                        </a:highlight>
                      </a:endParaRPr>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b="1" lang="en" sz="2000">
                          <a:highlight>
                            <a:srgbClr val="FFFF00"/>
                          </a:highlight>
                        </a:rPr>
                        <a:t>171</a:t>
                      </a:r>
                      <a:endParaRPr b="1" sz="2000">
                        <a:highlight>
                          <a:srgbClr val="FFFF00"/>
                        </a:highlight>
                      </a:endParaRPr>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c>
                  <a:txBody>
                    <a:bodyPr/>
                    <a:lstStyle/>
                    <a:p>
                      <a:pPr indent="0" lvl="0" marL="0" rtl="0" algn="l">
                        <a:spcBef>
                          <a:spcPts val="0"/>
                        </a:spcBef>
                        <a:spcAft>
                          <a:spcPts val="0"/>
                        </a:spcAft>
                        <a:buNone/>
                      </a:pPr>
                      <a:r>
                        <a:rPr lang="en" sz="2000"/>
                        <a:t>76M</a:t>
                      </a:r>
                      <a:endParaRPr sz="2000"/>
                    </a:p>
                  </a:txBody>
                  <a:tcPr marT="91425" marB="91425" marR="91425" marL="91425">
                    <a:lnL cap="flat" cmpd="sng" w="19050">
                      <a:solidFill>
                        <a:srgbClr val="274E13"/>
                      </a:solidFill>
                      <a:prstDash val="solid"/>
                      <a:round/>
                      <a:headEnd len="sm" w="sm" type="none"/>
                      <a:tailEnd len="sm" w="sm" type="none"/>
                    </a:lnL>
                    <a:lnR cap="flat" cmpd="sng" w="19050">
                      <a:solidFill>
                        <a:srgbClr val="274E13"/>
                      </a:solidFill>
                      <a:prstDash val="solid"/>
                      <a:round/>
                      <a:headEnd len="sm" w="sm" type="none"/>
                      <a:tailEnd len="sm" w="sm" type="none"/>
                    </a:lnR>
                    <a:lnT cap="flat" cmpd="sng" w="19050">
                      <a:solidFill>
                        <a:srgbClr val="274E13"/>
                      </a:solidFill>
                      <a:prstDash val="solid"/>
                      <a:round/>
                      <a:headEnd len="sm" w="sm" type="none"/>
                      <a:tailEnd len="sm" w="sm" type="none"/>
                    </a:lnT>
                    <a:lnB cap="flat" cmpd="sng" w="19050">
                      <a:solidFill>
                        <a:srgbClr val="274E13"/>
                      </a:solidFill>
                      <a:prstDash val="solid"/>
                      <a:round/>
                      <a:headEnd len="sm" w="sm" type="none"/>
                      <a:tailEnd len="sm" w="sm" type="none"/>
                    </a:lnB>
                  </a:tcPr>
                </a:tc>
              </a:tr>
            </a:tbl>
          </a:graphicData>
        </a:graphic>
      </p:graphicFrame>
      <p:sp>
        <p:nvSpPr>
          <p:cNvPr id="250" name="Google Shape;250;p45"/>
          <p:cNvSpPr txBox="1"/>
          <p:nvPr/>
        </p:nvSpPr>
        <p:spPr>
          <a:xfrm>
            <a:off x="2725650" y="4806400"/>
            <a:ext cx="40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5B0F00"/>
                </a:solidFill>
              </a:rPr>
              <a:t>6,586 (train), 2,196 (val), 230 classes</a:t>
            </a:r>
            <a:endParaRPr>
              <a:solidFill>
                <a:srgbClr val="5B0F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46"/>
          <p:cNvPicPr preferRelativeResize="0"/>
          <p:nvPr/>
        </p:nvPicPr>
        <p:blipFill>
          <a:blip r:embed="rId3">
            <a:alphaModFix/>
          </a:blip>
          <a:stretch>
            <a:fillRect/>
          </a:stretch>
        </p:blipFill>
        <p:spPr>
          <a:xfrm>
            <a:off x="1576388" y="547688"/>
            <a:ext cx="5991225" cy="4048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7"/>
          <p:cNvSpPr txBox="1"/>
          <p:nvPr>
            <p:ph type="title"/>
          </p:nvPr>
        </p:nvSpPr>
        <p:spPr>
          <a:xfrm>
            <a:off x="457200" y="274320"/>
            <a:ext cx="8229600" cy="994200"/>
          </a:xfrm>
          <a:prstGeom prst="rect">
            <a:avLst/>
          </a:prstGeom>
        </p:spPr>
        <p:txBody>
          <a:bodyPr anchorCtr="0" anchor="ctr" bIns="34275" lIns="68575" spcFirstLastPara="1" rIns="68575" wrap="square" tIns="34275">
            <a:normAutofit/>
          </a:bodyPr>
          <a:lstStyle/>
          <a:p>
            <a:pPr indent="0" lvl="0" marL="0" rtl="0" algn="l">
              <a:spcBef>
                <a:spcPts val="1000"/>
              </a:spcBef>
              <a:spcAft>
                <a:spcPts val="1200"/>
              </a:spcAft>
              <a:buNone/>
            </a:pPr>
            <a:r>
              <a:rPr lang="en"/>
              <a:t>Results on Toxic Drugs</a:t>
            </a:r>
            <a:endParaRPr sz="2500"/>
          </a:p>
        </p:txBody>
      </p:sp>
      <p:sp>
        <p:nvSpPr>
          <p:cNvPr id="261" name="Google Shape;261;p47"/>
          <p:cNvSpPr txBox="1"/>
          <p:nvPr>
            <p:ph idx="4294967295" type="body"/>
          </p:nvPr>
        </p:nvSpPr>
        <p:spPr>
          <a:xfrm>
            <a:off x="234950" y="964813"/>
            <a:ext cx="4457700" cy="3856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Most toxic drug warfarin sodium, performed with a recall of 0.70</a:t>
            </a:r>
            <a:endParaRPr/>
          </a:p>
          <a:p>
            <a:pPr indent="0" lvl="0" marL="457200" rtl="0" algn="l">
              <a:spcBef>
                <a:spcPts val="1000"/>
              </a:spcBef>
              <a:spcAft>
                <a:spcPts val="0"/>
              </a:spcAft>
              <a:buNone/>
            </a:pPr>
            <a:r>
              <a:t/>
            </a:r>
            <a:endParaRPr/>
          </a:p>
          <a:p>
            <a:pPr indent="-342900" lvl="0" marL="457200" rtl="0" algn="l">
              <a:spcBef>
                <a:spcPts val="1000"/>
              </a:spcBef>
              <a:spcAft>
                <a:spcPts val="0"/>
              </a:spcAft>
              <a:buSzPts val="1800"/>
              <a:buChar char="●"/>
            </a:pPr>
            <a:r>
              <a:rPr lang="en"/>
              <a:t>Pioglitazone hydrochloride, the model failed to predict any sample correctly</a:t>
            </a:r>
            <a:endParaRPr/>
          </a:p>
          <a:p>
            <a:pPr indent="-323850" lvl="1" marL="914400" rtl="0" algn="l">
              <a:spcBef>
                <a:spcPts val="1000"/>
              </a:spcBef>
              <a:spcAft>
                <a:spcPts val="1000"/>
              </a:spcAft>
              <a:buSzPts val="1500"/>
              <a:buChar char="○"/>
            </a:pPr>
            <a:r>
              <a:rPr lang="en" sz="1500"/>
              <a:t>Reasoning: Class imbalance/Poor image</a:t>
            </a:r>
            <a:endParaRPr sz="1500">
              <a:solidFill>
                <a:srgbClr val="FF0000"/>
              </a:solidFill>
            </a:endParaRPr>
          </a:p>
        </p:txBody>
      </p:sp>
      <p:pic>
        <p:nvPicPr>
          <p:cNvPr id="262" name="Google Shape;262;p47"/>
          <p:cNvPicPr preferRelativeResize="0"/>
          <p:nvPr/>
        </p:nvPicPr>
        <p:blipFill>
          <a:blip r:embed="rId3">
            <a:alphaModFix/>
          </a:blip>
          <a:stretch>
            <a:fillRect/>
          </a:stretch>
        </p:blipFill>
        <p:spPr>
          <a:xfrm>
            <a:off x="4741000" y="351588"/>
            <a:ext cx="4175750" cy="44403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8"/>
          <p:cNvSpPr txBox="1"/>
          <p:nvPr>
            <p:ph idx="1" type="body"/>
          </p:nvPr>
        </p:nvSpPr>
        <p:spPr>
          <a:xfrm>
            <a:off x="496275" y="3448448"/>
            <a:ext cx="4755900" cy="448800"/>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90000"/>
              </a:lnSpc>
              <a:spcBef>
                <a:spcPts val="0"/>
              </a:spcBef>
              <a:spcAft>
                <a:spcPts val="1200"/>
              </a:spcAft>
              <a:buClr>
                <a:schemeClr val="dk1"/>
              </a:buClr>
              <a:buSzPts val="2100"/>
              <a:buNone/>
            </a:pPr>
            <a:r>
              <a:rPr lang="en"/>
              <a:t>Interpretability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9"/>
          <p:cNvSpPr txBox="1"/>
          <p:nvPr>
            <p:ph type="title"/>
          </p:nvPr>
        </p:nvSpPr>
        <p:spPr>
          <a:xfrm>
            <a:off x="0" y="0"/>
            <a:ext cx="4572000" cy="1016400"/>
          </a:xfrm>
          <a:prstGeom prst="rect">
            <a:avLst/>
          </a:prstGeom>
        </p:spPr>
        <p:txBody>
          <a:bodyPr anchorCtr="0" anchor="b" bIns="91425" lIns="91425" spcFirstLastPara="1" rIns="91425" wrap="square" tIns="91425">
            <a:normAutofit/>
          </a:bodyPr>
          <a:lstStyle/>
          <a:p>
            <a:pPr indent="0" lvl="0" marL="0" rtl="0" algn="ctr">
              <a:lnSpc>
                <a:spcPct val="100000"/>
              </a:lnSpc>
              <a:spcBef>
                <a:spcPts val="0"/>
              </a:spcBef>
              <a:spcAft>
                <a:spcPts val="0"/>
              </a:spcAft>
              <a:buNone/>
            </a:pPr>
            <a:r>
              <a:rPr lang="en" sz="2300">
                <a:solidFill>
                  <a:srgbClr val="990000"/>
                </a:solidFill>
              </a:rPr>
              <a:t>Grad-CAM - Camera for your Deep Learning model’s decision</a:t>
            </a:r>
            <a:endParaRPr sz="2300">
              <a:solidFill>
                <a:srgbClr val="990000"/>
              </a:solidFill>
            </a:endParaRPr>
          </a:p>
        </p:txBody>
      </p:sp>
      <p:pic>
        <p:nvPicPr>
          <p:cNvPr id="273" name="Google Shape;273;p49"/>
          <p:cNvPicPr preferRelativeResize="0"/>
          <p:nvPr/>
        </p:nvPicPr>
        <p:blipFill>
          <a:blip r:embed="rId3">
            <a:alphaModFix/>
          </a:blip>
          <a:stretch>
            <a:fillRect/>
          </a:stretch>
        </p:blipFill>
        <p:spPr>
          <a:xfrm>
            <a:off x="5105100" y="558350"/>
            <a:ext cx="1719200" cy="1713979"/>
          </a:xfrm>
          <a:prstGeom prst="rect">
            <a:avLst/>
          </a:prstGeom>
          <a:noFill/>
          <a:ln>
            <a:noFill/>
          </a:ln>
        </p:spPr>
      </p:pic>
      <p:pic>
        <p:nvPicPr>
          <p:cNvPr id="274" name="Google Shape;274;p49"/>
          <p:cNvPicPr preferRelativeResize="0"/>
          <p:nvPr/>
        </p:nvPicPr>
        <p:blipFill>
          <a:blip r:embed="rId4">
            <a:alphaModFix/>
          </a:blip>
          <a:stretch>
            <a:fillRect/>
          </a:stretch>
        </p:blipFill>
        <p:spPr>
          <a:xfrm>
            <a:off x="7167375" y="555737"/>
            <a:ext cx="1719200" cy="1719200"/>
          </a:xfrm>
          <a:prstGeom prst="rect">
            <a:avLst/>
          </a:prstGeom>
          <a:noFill/>
          <a:ln>
            <a:noFill/>
          </a:ln>
        </p:spPr>
      </p:pic>
      <p:pic>
        <p:nvPicPr>
          <p:cNvPr id="275" name="Google Shape;275;p49"/>
          <p:cNvPicPr preferRelativeResize="0"/>
          <p:nvPr/>
        </p:nvPicPr>
        <p:blipFill>
          <a:blip r:embed="rId5">
            <a:alphaModFix/>
          </a:blip>
          <a:stretch>
            <a:fillRect/>
          </a:stretch>
        </p:blipFill>
        <p:spPr>
          <a:xfrm>
            <a:off x="5105108" y="2563652"/>
            <a:ext cx="1719200" cy="1713950"/>
          </a:xfrm>
          <a:prstGeom prst="rect">
            <a:avLst/>
          </a:prstGeom>
          <a:noFill/>
          <a:ln>
            <a:noFill/>
          </a:ln>
        </p:spPr>
      </p:pic>
      <p:pic>
        <p:nvPicPr>
          <p:cNvPr id="276" name="Google Shape;276;p49"/>
          <p:cNvPicPr preferRelativeResize="0"/>
          <p:nvPr/>
        </p:nvPicPr>
        <p:blipFill>
          <a:blip r:embed="rId6">
            <a:alphaModFix/>
          </a:blip>
          <a:stretch>
            <a:fillRect/>
          </a:stretch>
        </p:blipFill>
        <p:spPr>
          <a:xfrm>
            <a:off x="7167375" y="2558395"/>
            <a:ext cx="1719200" cy="1724462"/>
          </a:xfrm>
          <a:prstGeom prst="rect">
            <a:avLst/>
          </a:prstGeom>
          <a:noFill/>
          <a:ln>
            <a:noFill/>
          </a:ln>
        </p:spPr>
      </p:pic>
      <p:sp>
        <p:nvSpPr>
          <p:cNvPr id="277" name="Google Shape;277;p49"/>
          <p:cNvSpPr txBox="1"/>
          <p:nvPr>
            <p:ph idx="1" type="subTitle"/>
          </p:nvPr>
        </p:nvSpPr>
        <p:spPr>
          <a:xfrm>
            <a:off x="0" y="1807725"/>
            <a:ext cx="4572000" cy="2110200"/>
          </a:xfrm>
          <a:prstGeom prst="rect">
            <a:avLst/>
          </a:prstGeom>
        </p:spPr>
        <p:txBody>
          <a:bodyPr anchorCtr="0" anchor="t" bIns="91425" lIns="91425" spcFirstLastPara="1" rIns="91425" wrap="square" tIns="91425">
            <a:normAutofit/>
          </a:bodyPr>
          <a:lstStyle/>
          <a:p>
            <a:pPr indent="-361950" lvl="0" marL="457200" rtl="0" algn="ctr">
              <a:spcBef>
                <a:spcPts val="0"/>
              </a:spcBef>
              <a:spcAft>
                <a:spcPts val="0"/>
              </a:spcAft>
              <a:buSzPts val="2100"/>
              <a:buChar char="●"/>
            </a:pPr>
            <a:r>
              <a:rPr lang="en"/>
              <a:t>Want to understand which </a:t>
            </a:r>
            <a:r>
              <a:rPr lang="en"/>
              <a:t>part of image was important for classification.</a:t>
            </a:r>
            <a:endParaRPr/>
          </a:p>
          <a:p>
            <a:pPr indent="0" lvl="0" marL="45720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0"/>
          <p:cNvSpPr txBox="1"/>
          <p:nvPr>
            <p:ph idx="1" type="body"/>
          </p:nvPr>
        </p:nvSpPr>
        <p:spPr>
          <a:xfrm>
            <a:off x="496275" y="3448448"/>
            <a:ext cx="4755900" cy="448800"/>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90000"/>
              </a:lnSpc>
              <a:spcBef>
                <a:spcPts val="0"/>
              </a:spcBef>
              <a:spcAft>
                <a:spcPts val="1200"/>
              </a:spcAft>
              <a:buClr>
                <a:schemeClr val="dk1"/>
              </a:buClr>
              <a:buSzPts val="2100"/>
              <a:buNone/>
            </a:pPr>
            <a:r>
              <a:rPr lang="en"/>
              <a:t>Final Remarks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4"/>
          <p:cNvSpPr txBox="1"/>
          <p:nvPr>
            <p:ph idx="1" type="body"/>
          </p:nvPr>
        </p:nvSpPr>
        <p:spPr>
          <a:xfrm>
            <a:off x="496275" y="3448448"/>
            <a:ext cx="4755900" cy="448800"/>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90000"/>
              </a:lnSpc>
              <a:spcBef>
                <a:spcPts val="0"/>
              </a:spcBef>
              <a:spcAft>
                <a:spcPts val="1200"/>
              </a:spcAft>
              <a:buClr>
                <a:schemeClr val="dk1"/>
              </a:buClr>
              <a:buSzPts val="2100"/>
              <a:buNone/>
            </a:pPr>
            <a:r>
              <a:rPr lang="en"/>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1"/>
          <p:cNvSpPr txBox="1"/>
          <p:nvPr>
            <p:ph type="title"/>
          </p:nvPr>
        </p:nvSpPr>
        <p:spPr>
          <a:xfrm>
            <a:off x="457200" y="274320"/>
            <a:ext cx="8229600" cy="994200"/>
          </a:xfrm>
          <a:prstGeom prst="rect">
            <a:avLst/>
          </a:prstGeom>
        </p:spPr>
        <p:txBody>
          <a:bodyPr anchorCtr="0" anchor="ctr" bIns="34275" lIns="68575" spcFirstLastPara="1" rIns="68575" wrap="square" tIns="34275">
            <a:normAutofit/>
          </a:bodyPr>
          <a:lstStyle/>
          <a:p>
            <a:pPr indent="0" lvl="0" marL="0" rtl="0" algn="l">
              <a:spcBef>
                <a:spcPts val="1000"/>
              </a:spcBef>
              <a:spcAft>
                <a:spcPts val="1200"/>
              </a:spcAft>
              <a:buNone/>
            </a:pPr>
            <a:r>
              <a:rPr lang="en" sz="2300"/>
              <a:t>Review/Analysis:</a:t>
            </a:r>
            <a:endParaRPr sz="2300"/>
          </a:p>
        </p:txBody>
      </p:sp>
      <p:sp>
        <p:nvSpPr>
          <p:cNvPr id="288" name="Google Shape;288;p51"/>
          <p:cNvSpPr txBox="1"/>
          <p:nvPr>
            <p:ph idx="1" type="body"/>
          </p:nvPr>
        </p:nvSpPr>
        <p:spPr>
          <a:xfrm>
            <a:off x="457200" y="1136024"/>
            <a:ext cx="8229600" cy="3525300"/>
          </a:xfrm>
          <a:prstGeom prst="rect">
            <a:avLst/>
          </a:prstGeom>
        </p:spPr>
        <p:txBody>
          <a:bodyPr anchorCtr="0" anchor="t" bIns="34275" lIns="68575" spcFirstLastPara="1" rIns="68575" wrap="square" tIns="34275">
            <a:normAutofit fontScale="92500" lnSpcReduction="10000"/>
          </a:bodyPr>
          <a:lstStyle/>
          <a:p>
            <a:pPr indent="-334327" lvl="0" marL="457200" rtl="0" algn="l">
              <a:lnSpc>
                <a:spcPct val="115000"/>
              </a:lnSpc>
              <a:spcBef>
                <a:spcPts val="1000"/>
              </a:spcBef>
              <a:spcAft>
                <a:spcPts val="0"/>
              </a:spcAft>
              <a:buClr>
                <a:schemeClr val="dk2"/>
              </a:buClr>
              <a:buSzPct val="100000"/>
              <a:buAutoNum type="arabicPeriod"/>
            </a:pPr>
            <a:r>
              <a:rPr lang="en"/>
              <a:t>Image data highlights very glaring issues in the pharmaceutical drug industry</a:t>
            </a:r>
            <a:endParaRPr/>
          </a:p>
          <a:p>
            <a:pPr indent="-316706" lvl="1" marL="914400" rtl="0" algn="l">
              <a:lnSpc>
                <a:spcPct val="115000"/>
              </a:lnSpc>
              <a:spcBef>
                <a:spcPts val="1000"/>
              </a:spcBef>
              <a:spcAft>
                <a:spcPts val="0"/>
              </a:spcAft>
              <a:buSzPct val="100000"/>
              <a:buChar char="○"/>
            </a:pPr>
            <a:r>
              <a:rPr lang="en" sz="1500"/>
              <a:t>Most pills had little identifying characteristics</a:t>
            </a:r>
            <a:endParaRPr sz="1500"/>
          </a:p>
          <a:p>
            <a:pPr indent="-334327" lvl="0" marL="457200" rtl="0" algn="l">
              <a:lnSpc>
                <a:spcPct val="115000"/>
              </a:lnSpc>
              <a:spcBef>
                <a:spcPts val="1000"/>
              </a:spcBef>
              <a:spcAft>
                <a:spcPts val="0"/>
              </a:spcAft>
              <a:buClr>
                <a:schemeClr val="dk2"/>
              </a:buClr>
              <a:buSzPct val="100000"/>
              <a:buAutoNum type="arabicPeriod"/>
            </a:pPr>
            <a:r>
              <a:rPr lang="en"/>
              <a:t>Ability to identify pills with visually similar characteristics</a:t>
            </a:r>
            <a:endParaRPr/>
          </a:p>
          <a:p>
            <a:pPr indent="-334327" lvl="0" marL="457200" rtl="0" algn="l">
              <a:lnSpc>
                <a:spcPct val="115000"/>
              </a:lnSpc>
              <a:spcBef>
                <a:spcPts val="1000"/>
              </a:spcBef>
              <a:spcAft>
                <a:spcPts val="0"/>
              </a:spcAft>
              <a:buClr>
                <a:schemeClr val="dk2"/>
              </a:buClr>
              <a:buSzPct val="100000"/>
              <a:buAutoNum type="arabicPeriod"/>
            </a:pPr>
            <a:r>
              <a:rPr lang="en"/>
              <a:t>Visual based assistance system.</a:t>
            </a:r>
            <a:endParaRPr/>
          </a:p>
          <a:p>
            <a:pPr indent="-334327" lvl="0" marL="457200" rtl="0" algn="l">
              <a:lnSpc>
                <a:spcPct val="115000"/>
              </a:lnSpc>
              <a:spcBef>
                <a:spcPts val="1000"/>
              </a:spcBef>
              <a:spcAft>
                <a:spcPts val="0"/>
              </a:spcAft>
              <a:buClr>
                <a:schemeClr val="dk2"/>
              </a:buClr>
              <a:buSzPct val="100000"/>
              <a:buAutoNum type="arabicPeriod"/>
            </a:pPr>
            <a:r>
              <a:rPr lang="en"/>
              <a:t>Data and compute power drives everything</a:t>
            </a:r>
            <a:endParaRPr/>
          </a:p>
          <a:p>
            <a:pPr indent="-334327" lvl="0" marL="457200" rtl="0" algn="l">
              <a:lnSpc>
                <a:spcPct val="115000"/>
              </a:lnSpc>
              <a:spcBef>
                <a:spcPts val="1000"/>
              </a:spcBef>
              <a:spcAft>
                <a:spcPts val="0"/>
              </a:spcAft>
              <a:buClr>
                <a:schemeClr val="dk2"/>
              </a:buClr>
              <a:buSzPct val="100000"/>
              <a:buAutoNum type="arabicPeriod"/>
            </a:pPr>
            <a:r>
              <a:rPr lang="en"/>
              <a:t>Extensions: </a:t>
            </a:r>
            <a:endParaRPr/>
          </a:p>
          <a:p>
            <a:pPr indent="-334803" lvl="1" marL="914400" rtl="0" algn="l">
              <a:lnSpc>
                <a:spcPct val="115000"/>
              </a:lnSpc>
              <a:spcBef>
                <a:spcPts val="1000"/>
              </a:spcBef>
              <a:spcAft>
                <a:spcPts val="0"/>
              </a:spcAft>
              <a:buSzPct val="119892"/>
              <a:buChar char="○"/>
            </a:pPr>
            <a:r>
              <a:rPr lang="en" sz="1508"/>
              <a:t>More data → better models</a:t>
            </a:r>
            <a:endParaRPr sz="1508"/>
          </a:p>
          <a:p>
            <a:pPr indent="-334803" lvl="1" marL="914400" rtl="0" algn="l">
              <a:lnSpc>
                <a:spcPct val="115000"/>
              </a:lnSpc>
              <a:spcBef>
                <a:spcPts val="1000"/>
              </a:spcBef>
              <a:spcAft>
                <a:spcPts val="0"/>
              </a:spcAft>
              <a:buSzPct val="119892"/>
              <a:buChar char="○"/>
            </a:pPr>
            <a:r>
              <a:rPr lang="en" sz="1508"/>
              <a:t>Try imbalance class favoured loss functions (focal loss)</a:t>
            </a:r>
            <a:endParaRPr sz="1508"/>
          </a:p>
          <a:p>
            <a:pPr indent="-334803" lvl="1" marL="914400" rtl="0" algn="l">
              <a:lnSpc>
                <a:spcPct val="115000"/>
              </a:lnSpc>
              <a:spcBef>
                <a:spcPts val="1000"/>
              </a:spcBef>
              <a:spcAft>
                <a:spcPts val="1000"/>
              </a:spcAft>
              <a:buSzPct val="119892"/>
              <a:buChar char="○"/>
            </a:pPr>
            <a:r>
              <a:rPr lang="en" sz="1508"/>
              <a:t>One-shot learning</a:t>
            </a:r>
            <a:endParaRPr sz="1508"/>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2"/>
          <p:cNvSpPr txBox="1"/>
          <p:nvPr>
            <p:ph type="title"/>
          </p:nvPr>
        </p:nvSpPr>
        <p:spPr>
          <a:xfrm>
            <a:off x="457200" y="2074645"/>
            <a:ext cx="82296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4800"/>
              <a:t>Questions?</a:t>
            </a:r>
            <a:endParaRPr sz="4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3"/>
          <p:cNvSpPr txBox="1"/>
          <p:nvPr>
            <p:ph type="title"/>
          </p:nvPr>
        </p:nvSpPr>
        <p:spPr>
          <a:xfrm>
            <a:off x="457200" y="2074645"/>
            <a:ext cx="82296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sz="4800"/>
              <a:t>Thank You!</a:t>
            </a:r>
            <a:endParaRPr sz="4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5"/>
          <p:cNvSpPr txBox="1"/>
          <p:nvPr>
            <p:ph type="title"/>
          </p:nvPr>
        </p:nvSpPr>
        <p:spPr>
          <a:xfrm>
            <a:off x="457200" y="274320"/>
            <a:ext cx="82296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990000"/>
              </a:buClr>
              <a:buSzPts val="2100"/>
              <a:buFont typeface="Arial Black"/>
              <a:buNone/>
            </a:pPr>
            <a:r>
              <a:rPr lang="en" sz="2300"/>
              <a:t>Background Information/Motivation</a:t>
            </a:r>
            <a:endParaRPr sz="2300"/>
          </a:p>
        </p:txBody>
      </p:sp>
      <p:sp>
        <p:nvSpPr>
          <p:cNvPr id="106" name="Google Shape;106;p25"/>
          <p:cNvSpPr txBox="1"/>
          <p:nvPr>
            <p:ph idx="1" type="body"/>
          </p:nvPr>
        </p:nvSpPr>
        <p:spPr>
          <a:xfrm>
            <a:off x="304800" y="1172825"/>
            <a:ext cx="6017700" cy="3714900"/>
          </a:xfrm>
          <a:prstGeom prst="rect">
            <a:avLst/>
          </a:prstGeom>
          <a:noFill/>
          <a:ln>
            <a:noFill/>
          </a:ln>
        </p:spPr>
        <p:txBody>
          <a:bodyPr anchorCtr="0" anchor="t" bIns="34275" lIns="68575" spcFirstLastPara="1" rIns="68575" wrap="square" tIns="34275">
            <a:normAutofit fontScale="77500" lnSpcReduction="20000"/>
          </a:bodyPr>
          <a:lstStyle/>
          <a:p>
            <a:pPr indent="-302418" lvl="0" marL="457200" rtl="0" algn="l">
              <a:lnSpc>
                <a:spcPct val="115000"/>
              </a:lnSpc>
              <a:spcBef>
                <a:spcPts val="0"/>
              </a:spcBef>
              <a:spcAft>
                <a:spcPts val="0"/>
              </a:spcAft>
              <a:buClr>
                <a:srgbClr val="0E101A"/>
              </a:buClr>
              <a:buSzPct val="93750"/>
              <a:buChar char="●"/>
            </a:pPr>
            <a:r>
              <a:rPr lang="en" sz="1600">
                <a:solidFill>
                  <a:srgbClr val="0E101A"/>
                </a:solidFill>
              </a:rPr>
              <a:t>Pharmaceutical medications have preserved the health of all persons in modern civilization</a:t>
            </a:r>
            <a:endParaRPr sz="1600">
              <a:solidFill>
                <a:srgbClr val="0E101A"/>
              </a:solidFill>
            </a:endParaRPr>
          </a:p>
          <a:p>
            <a:pPr indent="-307340" lvl="0" marL="457200" rtl="0" algn="l">
              <a:lnSpc>
                <a:spcPct val="115000"/>
              </a:lnSpc>
              <a:spcBef>
                <a:spcPts val="1000"/>
              </a:spcBef>
              <a:spcAft>
                <a:spcPts val="0"/>
              </a:spcAft>
              <a:buClr>
                <a:srgbClr val="0E101A"/>
              </a:buClr>
              <a:buSzPct val="100000"/>
              <a:buChar char="●"/>
            </a:pPr>
            <a:r>
              <a:rPr lang="en" sz="1600">
                <a:solidFill>
                  <a:srgbClr val="0E101A"/>
                </a:solidFill>
              </a:rPr>
              <a:t>Over 20,000 prescription drug products approved by the FDA</a:t>
            </a:r>
            <a:endParaRPr sz="1600">
              <a:solidFill>
                <a:srgbClr val="0E101A"/>
              </a:solidFill>
            </a:endParaRPr>
          </a:p>
          <a:p>
            <a:pPr indent="-307340" lvl="1" marL="914400" rtl="0" algn="l">
              <a:lnSpc>
                <a:spcPct val="115000"/>
              </a:lnSpc>
              <a:spcBef>
                <a:spcPts val="1000"/>
              </a:spcBef>
              <a:spcAft>
                <a:spcPts val="0"/>
              </a:spcAft>
              <a:buClr>
                <a:srgbClr val="0E101A"/>
              </a:buClr>
              <a:buSzPct val="100000"/>
              <a:buChar char="○"/>
            </a:pPr>
            <a:r>
              <a:rPr lang="en" sz="1600">
                <a:solidFill>
                  <a:srgbClr val="0E101A"/>
                </a:solidFill>
              </a:rPr>
              <a:t>Have possible side effects that can be harmful, even poisonous, to the health of some people</a:t>
            </a:r>
            <a:endParaRPr sz="1600">
              <a:solidFill>
                <a:srgbClr val="0E101A"/>
              </a:solidFill>
            </a:endParaRPr>
          </a:p>
          <a:p>
            <a:pPr indent="-307340" lvl="0" marL="457200" rtl="0" algn="l">
              <a:lnSpc>
                <a:spcPct val="115000"/>
              </a:lnSpc>
              <a:spcBef>
                <a:spcPts val="1000"/>
              </a:spcBef>
              <a:spcAft>
                <a:spcPts val="0"/>
              </a:spcAft>
              <a:buClr>
                <a:srgbClr val="0E101A"/>
              </a:buClr>
              <a:buSzPct val="100000"/>
              <a:buChar char="●"/>
            </a:pPr>
            <a:r>
              <a:rPr lang="en" sz="1600">
                <a:solidFill>
                  <a:srgbClr val="0E101A"/>
                </a:solidFill>
              </a:rPr>
              <a:t>Difficult for non-specialists to identify prescription pills</a:t>
            </a:r>
            <a:endParaRPr sz="1600">
              <a:solidFill>
                <a:srgbClr val="0E101A"/>
              </a:solidFill>
            </a:endParaRPr>
          </a:p>
          <a:p>
            <a:pPr indent="-307340" lvl="1" marL="914400" rtl="0" algn="l">
              <a:lnSpc>
                <a:spcPct val="115000"/>
              </a:lnSpc>
              <a:spcBef>
                <a:spcPts val="1000"/>
              </a:spcBef>
              <a:spcAft>
                <a:spcPts val="0"/>
              </a:spcAft>
              <a:buClr>
                <a:srgbClr val="0E101A"/>
              </a:buClr>
              <a:buSzPct val="100000"/>
              <a:buChar char="○"/>
            </a:pPr>
            <a:r>
              <a:rPr lang="en" sz="1600">
                <a:solidFill>
                  <a:srgbClr val="0E101A"/>
                </a:solidFill>
              </a:rPr>
              <a:t>US intellectual-property law: </a:t>
            </a:r>
            <a:r>
              <a:rPr i="1" lang="en" sz="1600">
                <a:solidFill>
                  <a:srgbClr val="0E101A"/>
                </a:solidFill>
              </a:rPr>
              <a:t>allows a single drug to have different appearances</a:t>
            </a:r>
            <a:endParaRPr i="1" sz="1600">
              <a:solidFill>
                <a:srgbClr val="0E101A"/>
              </a:solidFill>
            </a:endParaRPr>
          </a:p>
          <a:p>
            <a:pPr indent="-307340" lvl="0" marL="457200" rtl="0" algn="l">
              <a:lnSpc>
                <a:spcPct val="115000"/>
              </a:lnSpc>
              <a:spcBef>
                <a:spcPts val="1000"/>
              </a:spcBef>
              <a:spcAft>
                <a:spcPts val="0"/>
              </a:spcAft>
              <a:buClr>
                <a:srgbClr val="0E101A"/>
              </a:buClr>
              <a:buSzPct val="100000"/>
              <a:buChar char="●"/>
            </a:pPr>
            <a:r>
              <a:rPr lang="en" sz="1600">
                <a:solidFill>
                  <a:srgbClr val="0E101A"/>
                </a:solidFill>
              </a:rPr>
              <a:t>Adverse drug events - harm caused by pharmaceutical use - cause more than one million visits to hospital emergency rooms each year</a:t>
            </a:r>
            <a:endParaRPr sz="1600">
              <a:solidFill>
                <a:srgbClr val="0E101A"/>
              </a:solidFill>
            </a:endParaRPr>
          </a:p>
          <a:p>
            <a:pPr indent="-307340" lvl="0" marL="457200" rtl="0" algn="l">
              <a:lnSpc>
                <a:spcPct val="115000"/>
              </a:lnSpc>
              <a:spcBef>
                <a:spcPts val="1000"/>
              </a:spcBef>
              <a:spcAft>
                <a:spcPts val="0"/>
              </a:spcAft>
              <a:buClr>
                <a:srgbClr val="0E101A"/>
              </a:buClr>
              <a:buSzPct val="100000"/>
              <a:buChar char="●"/>
            </a:pPr>
            <a:r>
              <a:rPr lang="en" sz="1600">
                <a:solidFill>
                  <a:srgbClr val="0E101A"/>
                </a:solidFill>
              </a:rPr>
              <a:t>According to a WHO report, one-third of all mortality is caused by the misuse of drugs, not by disease</a:t>
            </a:r>
            <a:endParaRPr sz="1600">
              <a:solidFill>
                <a:srgbClr val="0E101A"/>
              </a:solidFill>
            </a:endParaRPr>
          </a:p>
          <a:p>
            <a:pPr indent="-307340" lvl="0" marL="457200" rtl="0" algn="l">
              <a:lnSpc>
                <a:spcPct val="115000"/>
              </a:lnSpc>
              <a:spcBef>
                <a:spcPts val="1000"/>
              </a:spcBef>
              <a:spcAft>
                <a:spcPts val="1000"/>
              </a:spcAft>
              <a:buClr>
                <a:srgbClr val="0E101A"/>
              </a:buClr>
              <a:buSzPct val="100000"/>
              <a:buChar char="●"/>
            </a:pPr>
            <a:r>
              <a:rPr lang="en" sz="1600">
                <a:solidFill>
                  <a:srgbClr val="0E101A"/>
                </a:solidFill>
              </a:rPr>
              <a:t>Our project addresses the SDG of Good Health and Well-Being by </a:t>
            </a:r>
            <a:r>
              <a:rPr b="1" lang="en" sz="1600">
                <a:solidFill>
                  <a:srgbClr val="0E101A"/>
                </a:solidFill>
              </a:rPr>
              <a:t>identifying potentially toxic pharmaceutical drugs through image classification</a:t>
            </a:r>
            <a:endParaRPr b="1" sz="1600">
              <a:solidFill>
                <a:srgbClr val="0E101A"/>
              </a:solidFill>
            </a:endParaRPr>
          </a:p>
        </p:txBody>
      </p:sp>
      <p:pic>
        <p:nvPicPr>
          <p:cNvPr id="107" name="Google Shape;107;p25"/>
          <p:cNvPicPr preferRelativeResize="0"/>
          <p:nvPr/>
        </p:nvPicPr>
        <p:blipFill>
          <a:blip r:embed="rId3">
            <a:alphaModFix/>
          </a:blip>
          <a:stretch>
            <a:fillRect/>
          </a:stretch>
        </p:blipFill>
        <p:spPr>
          <a:xfrm>
            <a:off x="6407775" y="1239175"/>
            <a:ext cx="2559225" cy="1706150"/>
          </a:xfrm>
          <a:prstGeom prst="rect">
            <a:avLst/>
          </a:prstGeom>
          <a:noFill/>
          <a:ln>
            <a:noFill/>
          </a:ln>
        </p:spPr>
      </p:pic>
      <p:pic>
        <p:nvPicPr>
          <p:cNvPr id="108" name="Google Shape;108;p25"/>
          <p:cNvPicPr preferRelativeResize="0"/>
          <p:nvPr/>
        </p:nvPicPr>
        <p:blipFill>
          <a:blip r:embed="rId4">
            <a:alphaModFix/>
          </a:blip>
          <a:stretch>
            <a:fillRect/>
          </a:stretch>
        </p:blipFill>
        <p:spPr>
          <a:xfrm>
            <a:off x="6915150" y="3213150"/>
            <a:ext cx="1771650" cy="1771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457200" y="121923"/>
            <a:ext cx="7701600" cy="487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300"/>
              <a:t>Plan Idea</a:t>
            </a:r>
            <a:endParaRPr sz="2300"/>
          </a:p>
        </p:txBody>
      </p:sp>
      <p:pic>
        <p:nvPicPr>
          <p:cNvPr id="114" name="Google Shape;114;p26"/>
          <p:cNvPicPr preferRelativeResize="0"/>
          <p:nvPr/>
        </p:nvPicPr>
        <p:blipFill>
          <a:blip r:embed="rId3">
            <a:alphaModFix/>
          </a:blip>
          <a:stretch>
            <a:fillRect/>
          </a:stretch>
        </p:blipFill>
        <p:spPr>
          <a:xfrm>
            <a:off x="685800" y="706350"/>
            <a:ext cx="7701599" cy="39228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7"/>
          <p:cNvSpPr txBox="1"/>
          <p:nvPr>
            <p:ph idx="1" type="body"/>
          </p:nvPr>
        </p:nvSpPr>
        <p:spPr>
          <a:xfrm>
            <a:off x="496275" y="3448448"/>
            <a:ext cx="4755900" cy="448800"/>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90000"/>
              </a:lnSpc>
              <a:spcBef>
                <a:spcPts val="0"/>
              </a:spcBef>
              <a:spcAft>
                <a:spcPts val="1200"/>
              </a:spcAft>
              <a:buClr>
                <a:schemeClr val="dk1"/>
              </a:buClr>
              <a:buSzPts val="2100"/>
              <a:buNone/>
            </a:pPr>
            <a:r>
              <a:rPr lang="en"/>
              <a:t>Related Work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8"/>
          <p:cNvSpPr txBox="1"/>
          <p:nvPr>
            <p:ph type="title"/>
          </p:nvPr>
        </p:nvSpPr>
        <p:spPr>
          <a:xfrm>
            <a:off x="457200" y="274325"/>
            <a:ext cx="8229600" cy="8067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990000"/>
              </a:buClr>
              <a:buSzPts val="2100"/>
              <a:buFont typeface="Arial Black"/>
              <a:buNone/>
            </a:pPr>
            <a:r>
              <a:rPr lang="en" sz="2300"/>
              <a:t>Previous research works</a:t>
            </a:r>
            <a:endParaRPr sz="2300"/>
          </a:p>
        </p:txBody>
      </p:sp>
      <p:sp>
        <p:nvSpPr>
          <p:cNvPr id="125" name="Google Shape;125;p28"/>
          <p:cNvSpPr txBox="1"/>
          <p:nvPr>
            <p:ph idx="1" type="body"/>
          </p:nvPr>
        </p:nvSpPr>
        <p:spPr>
          <a:xfrm>
            <a:off x="347725" y="987625"/>
            <a:ext cx="5562600" cy="3717600"/>
          </a:xfrm>
          <a:prstGeom prst="rect">
            <a:avLst/>
          </a:prstGeom>
          <a:noFill/>
          <a:ln>
            <a:noFill/>
          </a:ln>
        </p:spPr>
        <p:txBody>
          <a:bodyPr anchorCtr="0" anchor="t" bIns="34275" lIns="68575" spcFirstLastPara="1" rIns="68575" wrap="square" tIns="34275">
            <a:noAutofit/>
          </a:bodyPr>
          <a:lstStyle/>
          <a:p>
            <a:pPr indent="-314325" lvl="0" marL="457200" rtl="0" algn="l">
              <a:lnSpc>
                <a:spcPct val="115000"/>
              </a:lnSpc>
              <a:spcBef>
                <a:spcPts val="0"/>
              </a:spcBef>
              <a:spcAft>
                <a:spcPts val="0"/>
              </a:spcAft>
              <a:buSzPts val="1350"/>
              <a:buChar char="●"/>
            </a:pPr>
            <a:r>
              <a:rPr lang="en" sz="1350">
                <a:solidFill>
                  <a:schemeClr val="dk1"/>
                </a:solidFill>
              </a:rPr>
              <a:t>Industrial Websites</a:t>
            </a:r>
            <a:endParaRPr sz="1350">
              <a:solidFill>
                <a:schemeClr val="dk1"/>
              </a:solidFill>
            </a:endParaRPr>
          </a:p>
          <a:p>
            <a:pPr indent="-314325" lvl="1" marL="914400" rtl="0" algn="l">
              <a:lnSpc>
                <a:spcPct val="115000"/>
              </a:lnSpc>
              <a:spcBef>
                <a:spcPts val="1000"/>
              </a:spcBef>
              <a:spcAft>
                <a:spcPts val="0"/>
              </a:spcAft>
              <a:buSzPts val="1350"/>
              <a:buChar char="○"/>
            </a:pPr>
            <a:r>
              <a:rPr lang="en" sz="1350">
                <a:solidFill>
                  <a:schemeClr val="dk1"/>
                </a:solidFill>
              </a:rPr>
              <a:t>WebMD</a:t>
            </a:r>
            <a:endParaRPr sz="1350">
              <a:solidFill>
                <a:schemeClr val="dk1"/>
              </a:solidFill>
            </a:endParaRPr>
          </a:p>
          <a:p>
            <a:pPr indent="-314325" lvl="1" marL="914400" rtl="0" algn="l">
              <a:lnSpc>
                <a:spcPct val="115000"/>
              </a:lnSpc>
              <a:spcBef>
                <a:spcPts val="1000"/>
              </a:spcBef>
              <a:spcAft>
                <a:spcPts val="0"/>
              </a:spcAft>
              <a:buSzPts val="1350"/>
              <a:buChar char="○"/>
            </a:pPr>
            <a:r>
              <a:rPr lang="en" sz="1350">
                <a:solidFill>
                  <a:schemeClr val="dk1"/>
                </a:solidFill>
              </a:rPr>
              <a:t>Pros</a:t>
            </a:r>
            <a:endParaRPr sz="1350">
              <a:solidFill>
                <a:schemeClr val="dk1"/>
              </a:solidFill>
            </a:endParaRPr>
          </a:p>
          <a:p>
            <a:pPr indent="-314325" lvl="2" marL="1371600" rtl="0" algn="l">
              <a:lnSpc>
                <a:spcPct val="115000"/>
              </a:lnSpc>
              <a:spcBef>
                <a:spcPts val="1000"/>
              </a:spcBef>
              <a:spcAft>
                <a:spcPts val="0"/>
              </a:spcAft>
              <a:buClr>
                <a:schemeClr val="dk1"/>
              </a:buClr>
              <a:buSzPts val="1350"/>
              <a:buChar char="■"/>
            </a:pPr>
            <a:r>
              <a:rPr lang="en" sz="1350">
                <a:solidFill>
                  <a:schemeClr val="dk1"/>
                </a:solidFill>
              </a:rPr>
              <a:t>Provide functionalities to identify pills </a:t>
            </a:r>
            <a:endParaRPr sz="1350">
              <a:solidFill>
                <a:schemeClr val="dk1"/>
              </a:solidFill>
            </a:endParaRPr>
          </a:p>
          <a:p>
            <a:pPr indent="-314325" lvl="1" marL="914400" rtl="0" algn="l">
              <a:lnSpc>
                <a:spcPct val="115000"/>
              </a:lnSpc>
              <a:spcBef>
                <a:spcPts val="1000"/>
              </a:spcBef>
              <a:spcAft>
                <a:spcPts val="0"/>
              </a:spcAft>
              <a:buSzPts val="1350"/>
              <a:buChar char="○"/>
            </a:pPr>
            <a:r>
              <a:rPr lang="en" sz="1350">
                <a:solidFill>
                  <a:schemeClr val="dk1"/>
                </a:solidFill>
              </a:rPr>
              <a:t>Cons </a:t>
            </a:r>
            <a:endParaRPr sz="1350">
              <a:solidFill>
                <a:schemeClr val="dk1"/>
              </a:solidFill>
            </a:endParaRPr>
          </a:p>
          <a:p>
            <a:pPr indent="-314325" lvl="2" marL="1371600" rtl="0" algn="l">
              <a:lnSpc>
                <a:spcPct val="115000"/>
              </a:lnSpc>
              <a:spcBef>
                <a:spcPts val="1000"/>
              </a:spcBef>
              <a:spcAft>
                <a:spcPts val="0"/>
              </a:spcAft>
              <a:buSzPts val="1350"/>
              <a:buChar char="■"/>
            </a:pPr>
            <a:r>
              <a:rPr lang="en" sz="1350">
                <a:solidFill>
                  <a:schemeClr val="dk1"/>
                </a:solidFill>
              </a:rPr>
              <a:t>Use textual inputs such as the pill’s color or shape</a:t>
            </a:r>
            <a:endParaRPr sz="1350">
              <a:solidFill>
                <a:schemeClr val="dk1"/>
              </a:solidFill>
            </a:endParaRPr>
          </a:p>
          <a:p>
            <a:pPr indent="-314325" lvl="0" marL="457200" rtl="0" algn="l">
              <a:lnSpc>
                <a:spcPct val="115000"/>
              </a:lnSpc>
              <a:spcBef>
                <a:spcPts val="1000"/>
              </a:spcBef>
              <a:spcAft>
                <a:spcPts val="0"/>
              </a:spcAft>
              <a:buClr>
                <a:schemeClr val="dk1"/>
              </a:buClr>
              <a:buSzPts val="1350"/>
              <a:buChar char="●"/>
            </a:pPr>
            <a:r>
              <a:rPr lang="en" sz="1350">
                <a:solidFill>
                  <a:schemeClr val="dk1"/>
                </a:solidFill>
              </a:rPr>
              <a:t>In the academic literature, several groups have addressed the challenge of pill classification and they share a common theme: </a:t>
            </a:r>
            <a:r>
              <a:rPr i="1" lang="en" sz="1350">
                <a:solidFill>
                  <a:schemeClr val="dk1"/>
                </a:solidFill>
              </a:rPr>
              <a:t>the use of feature vectors designed based on domain knowledge with ranking based on the distances between the feature vectors of the reference images and consumer images</a:t>
            </a:r>
            <a:endParaRPr i="1" sz="1350">
              <a:solidFill>
                <a:schemeClr val="dk1"/>
              </a:solidFill>
            </a:endParaRPr>
          </a:p>
          <a:p>
            <a:pPr indent="0" lvl="0" marL="457200" rtl="0" algn="l">
              <a:lnSpc>
                <a:spcPct val="115000"/>
              </a:lnSpc>
              <a:spcBef>
                <a:spcPts val="0"/>
              </a:spcBef>
              <a:spcAft>
                <a:spcPts val="0"/>
              </a:spcAft>
              <a:buNone/>
            </a:pPr>
            <a:r>
              <a:t/>
            </a:r>
            <a:endParaRPr sz="1200">
              <a:solidFill>
                <a:schemeClr val="dk1"/>
              </a:solidFill>
              <a:highlight>
                <a:srgbClr val="FFFFFF"/>
              </a:highlight>
            </a:endParaRPr>
          </a:p>
        </p:txBody>
      </p:sp>
      <p:pic>
        <p:nvPicPr>
          <p:cNvPr id="126" name="Google Shape;126;p28"/>
          <p:cNvPicPr preferRelativeResize="0"/>
          <p:nvPr/>
        </p:nvPicPr>
        <p:blipFill>
          <a:blip r:embed="rId3">
            <a:alphaModFix/>
          </a:blip>
          <a:stretch>
            <a:fillRect/>
          </a:stretch>
        </p:blipFill>
        <p:spPr>
          <a:xfrm>
            <a:off x="3883000" y="878050"/>
            <a:ext cx="5184151" cy="1197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9"/>
          <p:cNvSpPr txBox="1"/>
          <p:nvPr>
            <p:ph type="title"/>
          </p:nvPr>
        </p:nvSpPr>
        <p:spPr>
          <a:xfrm>
            <a:off x="457200" y="274325"/>
            <a:ext cx="8229600" cy="8067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990000"/>
              </a:buClr>
              <a:buSzPts val="2100"/>
              <a:buFont typeface="Arial Black"/>
              <a:buNone/>
            </a:pPr>
            <a:r>
              <a:rPr lang="en" sz="2300"/>
              <a:t>Previous research works </a:t>
            </a:r>
            <a:endParaRPr sz="2300"/>
          </a:p>
        </p:txBody>
      </p:sp>
      <p:sp>
        <p:nvSpPr>
          <p:cNvPr id="132" name="Google Shape;132;p29"/>
          <p:cNvSpPr txBox="1"/>
          <p:nvPr>
            <p:ph idx="1" type="body"/>
          </p:nvPr>
        </p:nvSpPr>
        <p:spPr>
          <a:xfrm>
            <a:off x="423925" y="835225"/>
            <a:ext cx="8262900" cy="40812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t/>
            </a:r>
            <a:endParaRPr sz="12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The National Library of Medicine established the Pill Image Recognition challenge of 2014 revitalized research in the area of Pill recognition. </a:t>
            </a:r>
            <a:endParaRPr sz="1400">
              <a:solidFill>
                <a:schemeClr val="dk1"/>
              </a:solidFill>
            </a:endParaRPr>
          </a:p>
          <a:p>
            <a:pPr indent="-317500" lvl="0" marL="457200" rtl="0" algn="l">
              <a:lnSpc>
                <a:spcPct val="115000"/>
              </a:lnSpc>
              <a:spcBef>
                <a:spcPts val="1000"/>
              </a:spcBef>
              <a:spcAft>
                <a:spcPts val="0"/>
              </a:spcAft>
              <a:buClr>
                <a:schemeClr val="dk1"/>
              </a:buClr>
              <a:buSzPts val="1400"/>
              <a:buChar char="●"/>
            </a:pPr>
            <a:r>
              <a:rPr lang="en" sz="1400">
                <a:solidFill>
                  <a:schemeClr val="dk1"/>
                </a:solidFill>
              </a:rPr>
              <a:t>The goal of the challenge was to develop high-quality algorithms and software to rank how closely consumer photographs of prescription medications match high-quality reference images of pharmaceuticals.</a:t>
            </a:r>
            <a:endParaRPr sz="1400">
              <a:solidFill>
                <a:schemeClr val="dk1"/>
              </a:solidFill>
            </a:endParaRPr>
          </a:p>
          <a:p>
            <a:pPr indent="-317500" lvl="0" marL="457200" rtl="0" algn="l">
              <a:lnSpc>
                <a:spcPct val="115000"/>
              </a:lnSpc>
              <a:spcBef>
                <a:spcPts val="1000"/>
              </a:spcBef>
              <a:spcAft>
                <a:spcPts val="0"/>
              </a:spcAft>
              <a:buSzPts val="1400"/>
              <a:buChar char="●"/>
            </a:pPr>
            <a:r>
              <a:rPr lang="en" sz="1400">
                <a:solidFill>
                  <a:schemeClr val="dk1"/>
                </a:solidFill>
              </a:rPr>
              <a:t>Three teams won the challenge, obtaining average precision scores of </a:t>
            </a:r>
            <a:r>
              <a:rPr i="1" lang="en" sz="1400">
                <a:solidFill>
                  <a:schemeClr val="dk1"/>
                </a:solidFill>
              </a:rPr>
              <a:t>0.27, 0.09, and 0.08</a:t>
            </a:r>
            <a:r>
              <a:rPr lang="en" sz="1400">
                <a:solidFill>
                  <a:schemeClr val="dk1"/>
                </a:solidFill>
              </a:rPr>
              <a:t>.</a:t>
            </a:r>
            <a:endParaRPr sz="1400">
              <a:solidFill>
                <a:schemeClr val="dk1"/>
              </a:solidFill>
            </a:endParaRPr>
          </a:p>
          <a:p>
            <a:pPr indent="-317500" lvl="0" marL="457200" rtl="0" algn="l">
              <a:lnSpc>
                <a:spcPct val="115000"/>
              </a:lnSpc>
              <a:spcBef>
                <a:spcPts val="1000"/>
              </a:spcBef>
              <a:spcAft>
                <a:spcPts val="0"/>
              </a:spcAft>
              <a:buClr>
                <a:schemeClr val="dk1"/>
              </a:buClr>
              <a:buSzPts val="1400"/>
              <a:buChar char="●"/>
            </a:pPr>
            <a:r>
              <a:rPr lang="en" sz="1400">
                <a:solidFill>
                  <a:schemeClr val="dk1"/>
                </a:solidFill>
              </a:rPr>
              <a:t>Two of them used deep-learning techniques; one used Convolutional Neural Network and the other used Convolutional Neural Network and </a:t>
            </a:r>
            <a:r>
              <a:rPr lang="en" sz="1400">
                <a:solidFill>
                  <a:schemeClr val="dk1"/>
                </a:solidFill>
                <a:highlight>
                  <a:srgbClr val="FFFFFF"/>
                </a:highlight>
              </a:rPr>
              <a:t>SIFT(Scale-Invariant Feature Transform) descriptor algorithm.</a:t>
            </a:r>
            <a:endParaRPr sz="1400">
              <a:solidFill>
                <a:schemeClr val="dk1"/>
              </a:solidFill>
              <a:highlight>
                <a:srgbClr val="FFFFFF"/>
              </a:highlight>
            </a:endParaRPr>
          </a:p>
          <a:p>
            <a:pPr indent="-317500" lvl="0" marL="457200" rtl="0" algn="l">
              <a:lnSpc>
                <a:spcPct val="115000"/>
              </a:lnSpc>
              <a:spcBef>
                <a:spcPts val="1000"/>
              </a:spcBef>
              <a:spcAft>
                <a:spcPts val="1000"/>
              </a:spcAft>
              <a:buSzPts val="1400"/>
              <a:buChar char="●"/>
            </a:pPr>
            <a:r>
              <a:rPr lang="en" sz="1400">
                <a:solidFill>
                  <a:schemeClr val="dk1"/>
                </a:solidFill>
              </a:rPr>
              <a:t>Also, Sousa et al., in 2019, attempted image classification on the same dataset, using image processing techniques to extract shape and color features and then pill identification using Support Vector Machines (SVM). Recorded accuracy of 99.3%, but only performed classification on the high-quality image, and classification was only on pill form—capsule, oval or round.</a:t>
            </a:r>
            <a:endParaRPr sz="1400">
              <a:solidFill>
                <a:schemeClr val="dk1"/>
              </a:solidFill>
              <a:highlight>
                <a:srgbClr val="FFFFFF"/>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30"/>
          <p:cNvSpPr txBox="1"/>
          <p:nvPr>
            <p:ph type="title"/>
          </p:nvPr>
        </p:nvSpPr>
        <p:spPr>
          <a:xfrm>
            <a:off x="457200" y="274320"/>
            <a:ext cx="82296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990000"/>
              </a:buClr>
              <a:buSzPts val="2100"/>
              <a:buFont typeface="Arial Black"/>
              <a:buNone/>
            </a:pPr>
            <a:r>
              <a:rPr lang="en" sz="2300"/>
              <a:t>Expanding on previous works</a:t>
            </a:r>
            <a:endParaRPr sz="2300"/>
          </a:p>
        </p:txBody>
      </p:sp>
      <p:sp>
        <p:nvSpPr>
          <p:cNvPr id="138" name="Google Shape;138;p30"/>
          <p:cNvSpPr txBox="1"/>
          <p:nvPr>
            <p:ph idx="1" type="body"/>
          </p:nvPr>
        </p:nvSpPr>
        <p:spPr>
          <a:xfrm>
            <a:off x="533400" y="1172825"/>
            <a:ext cx="7920900" cy="3714900"/>
          </a:xfrm>
          <a:prstGeom prst="rect">
            <a:avLst/>
          </a:prstGeom>
          <a:noFill/>
          <a:ln>
            <a:noFill/>
          </a:ln>
        </p:spPr>
        <p:txBody>
          <a:bodyPr anchorCtr="0" anchor="t" bIns="34275" lIns="68575" spcFirstLastPara="1" rIns="68575" wrap="square" tIns="34275">
            <a:normAutofit/>
          </a:bodyPr>
          <a:lstStyle/>
          <a:p>
            <a:pPr indent="-330200" lvl="0" marL="457200" rtl="0" algn="l">
              <a:spcBef>
                <a:spcPts val="0"/>
              </a:spcBef>
              <a:spcAft>
                <a:spcPts val="0"/>
              </a:spcAft>
              <a:buSzPts val="1600"/>
              <a:buChar char="●"/>
            </a:pPr>
            <a:r>
              <a:rPr lang="en" sz="1600">
                <a:solidFill>
                  <a:schemeClr val="dk1"/>
                </a:solidFill>
              </a:rPr>
              <a:t>More dataset than the one used during the challenge: The challenge had 2000 reference images and 5000 consumer images, but now has ~4000 reference images and ~133000 consumer images. </a:t>
            </a:r>
            <a:endParaRPr sz="1600">
              <a:solidFill>
                <a:schemeClr val="dk1"/>
              </a:solidFill>
            </a:endParaRPr>
          </a:p>
          <a:p>
            <a:pPr indent="-330200" lvl="0" marL="457200" rtl="0" algn="l">
              <a:spcBef>
                <a:spcPts val="1000"/>
              </a:spcBef>
              <a:spcAft>
                <a:spcPts val="0"/>
              </a:spcAft>
              <a:buSzPts val="1600"/>
              <a:buChar char="●"/>
            </a:pPr>
            <a:r>
              <a:rPr lang="en" sz="1600">
                <a:solidFill>
                  <a:schemeClr val="dk1"/>
                </a:solidFill>
              </a:rPr>
              <a:t>Advanced neural network architectures to tackle the problem, one of which is the Vision Transformer (ViT) architecture.</a:t>
            </a:r>
            <a:endParaRPr sz="1600">
              <a:solidFill>
                <a:schemeClr val="dk1"/>
              </a:solidFill>
            </a:endParaRPr>
          </a:p>
          <a:p>
            <a:pPr indent="-330200" lvl="0" marL="457200" rtl="0" algn="l">
              <a:spcBef>
                <a:spcPts val="1000"/>
              </a:spcBef>
              <a:spcAft>
                <a:spcPts val="0"/>
              </a:spcAft>
              <a:buSzPts val="1600"/>
              <a:buChar char="●"/>
            </a:pPr>
            <a:r>
              <a:rPr lang="en" sz="1600">
                <a:solidFill>
                  <a:schemeClr val="dk1"/>
                </a:solidFill>
              </a:rPr>
              <a:t>ViT was introduced in 2020 in the paper An Image is worth 16X16 words: Transformers for Image recognition at scale.</a:t>
            </a:r>
            <a:endParaRPr sz="1600">
              <a:solidFill>
                <a:schemeClr val="dk1"/>
              </a:solidFill>
            </a:endParaRPr>
          </a:p>
          <a:p>
            <a:pPr indent="-330200" lvl="0" marL="457200" rtl="0" algn="l">
              <a:spcBef>
                <a:spcPts val="1000"/>
              </a:spcBef>
              <a:spcAft>
                <a:spcPts val="0"/>
              </a:spcAft>
              <a:buSzPts val="1600"/>
              <a:buChar char="●"/>
            </a:pPr>
            <a:r>
              <a:rPr lang="en" sz="1600">
                <a:solidFill>
                  <a:schemeClr val="dk1"/>
                </a:solidFill>
              </a:rPr>
              <a:t>It was inspired by the transformer scaling success in NLP. </a:t>
            </a:r>
            <a:endParaRPr sz="1600">
              <a:solidFill>
                <a:schemeClr val="dk1"/>
              </a:solidFill>
            </a:endParaRPr>
          </a:p>
          <a:p>
            <a:pPr indent="-330200" lvl="0" marL="457200" rtl="0" algn="l">
              <a:lnSpc>
                <a:spcPct val="115000"/>
              </a:lnSpc>
              <a:spcBef>
                <a:spcPts val="1200"/>
              </a:spcBef>
              <a:spcAft>
                <a:spcPts val="1000"/>
              </a:spcAft>
              <a:buSzPts val="1600"/>
              <a:buChar char="●"/>
            </a:pPr>
            <a:r>
              <a:rPr lang="en" sz="1600">
                <a:solidFill>
                  <a:schemeClr val="dk1"/>
                </a:solidFill>
              </a:rPr>
              <a:t>Can we apply its </a:t>
            </a:r>
            <a:r>
              <a:rPr i="1" lang="en" sz="1600">
                <a:solidFill>
                  <a:schemeClr val="dk1"/>
                </a:solidFill>
              </a:rPr>
              <a:t>“object in interest attention mechanism”</a:t>
            </a:r>
            <a:r>
              <a:rPr lang="en" sz="1600">
                <a:solidFill>
                  <a:schemeClr val="dk1"/>
                </a:solidFill>
              </a:rPr>
              <a:t> to our problem?</a:t>
            </a:r>
            <a:endParaRPr sz="1600">
              <a:solidFill>
                <a:srgbClr val="0E101A"/>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